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85" r:id="rId3"/>
    <p:sldId id="257" r:id="rId4"/>
    <p:sldId id="258" r:id="rId5"/>
    <p:sldId id="289" r:id="rId6"/>
    <p:sldId id="323" r:id="rId7"/>
    <p:sldId id="286" r:id="rId8"/>
    <p:sldId id="319" r:id="rId9"/>
    <p:sldId id="324" r:id="rId10"/>
    <p:sldId id="326" r:id="rId11"/>
    <p:sldId id="329" r:id="rId12"/>
    <p:sldId id="332" r:id="rId13"/>
    <p:sldId id="317" r:id="rId14"/>
    <p:sldId id="290" r:id="rId15"/>
    <p:sldId id="331" r:id="rId16"/>
    <p:sldId id="327" r:id="rId17"/>
    <p:sldId id="328" r:id="rId18"/>
    <p:sldId id="311" r:id="rId19"/>
  </p:sldIdLst>
  <p:sldSz cx="6858000" cy="9144000" type="screen4x3"/>
  <p:notesSz cx="6888163" cy="100187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D8F1"/>
    <a:srgbClr val="FF9933"/>
    <a:srgbClr val="F4FA12"/>
    <a:srgbClr val="C33BD1"/>
    <a:srgbClr val="ED0DC2"/>
    <a:srgbClr val="CC6600"/>
    <a:srgbClr val="6427A7"/>
    <a:srgbClr val="A2A521"/>
    <a:srgbClr val="99CCFF"/>
    <a:srgbClr val="AD03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ลักษณะสีปานกลาง 1 - เน้น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ลักษณะ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ลักษณะชุดรูปแบบ 1 - เน้น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0A1B5D5-9B99-4C35-A422-299274C87663}" styleName="ลักษณะสีปานกลาง 1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ไม่มีลักษณะ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ลักษณะชุดรูปแบบ 1 - เน้น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ลักษณะชุดรูปแบบ 1 - เน้น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ลักษณะชุดรูปแบบ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250" autoAdjust="0"/>
    <p:restoredTop sz="96953" autoAdjust="0"/>
  </p:normalViewPr>
  <p:slideViewPr>
    <p:cSldViewPr>
      <p:cViewPr varScale="1">
        <p:scale>
          <a:sx n="61" d="100"/>
          <a:sy n="61" d="100"/>
        </p:scale>
        <p:origin x="2198" y="5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4870" cy="500935"/>
          </a:xfrm>
          <a:prstGeom prst="rect">
            <a:avLst/>
          </a:prstGeom>
        </p:spPr>
        <p:txBody>
          <a:bodyPr vert="horz" lIns="93241" tIns="46621" rIns="93241" bIns="46621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901699" y="2"/>
            <a:ext cx="2984870" cy="500935"/>
          </a:xfrm>
          <a:prstGeom prst="rect">
            <a:avLst/>
          </a:prstGeom>
        </p:spPr>
        <p:txBody>
          <a:bodyPr vert="horz" lIns="93241" tIns="46621" rIns="93241" bIns="46621" rtlCol="0"/>
          <a:lstStyle>
            <a:lvl1pPr algn="r">
              <a:defRPr sz="1200"/>
            </a:lvl1pPr>
          </a:lstStyle>
          <a:p>
            <a:fld id="{40DA79CC-4A22-4B94-8053-9105DDDC16A2}" type="datetimeFigureOut">
              <a:rPr lang="th-TH" smtClean="0"/>
              <a:pPr/>
              <a:t>16/02/66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1" y="9516040"/>
            <a:ext cx="2984870" cy="500935"/>
          </a:xfrm>
          <a:prstGeom prst="rect">
            <a:avLst/>
          </a:prstGeom>
        </p:spPr>
        <p:txBody>
          <a:bodyPr vert="horz" lIns="93241" tIns="46621" rIns="93241" bIns="46621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901699" y="9516040"/>
            <a:ext cx="2984870" cy="500935"/>
          </a:xfrm>
          <a:prstGeom prst="rect">
            <a:avLst/>
          </a:prstGeom>
        </p:spPr>
        <p:txBody>
          <a:bodyPr vert="horz" lIns="93241" tIns="46621" rIns="93241" bIns="46621" rtlCol="0" anchor="b"/>
          <a:lstStyle>
            <a:lvl1pPr algn="r">
              <a:defRPr sz="1200"/>
            </a:lvl1pPr>
          </a:lstStyle>
          <a:p>
            <a:fld id="{3631E23E-8969-4433-933C-362813858C9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6433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4870" cy="500935"/>
          </a:xfrm>
          <a:prstGeom prst="rect">
            <a:avLst/>
          </a:prstGeom>
        </p:spPr>
        <p:txBody>
          <a:bodyPr vert="horz" lIns="93241" tIns="46621" rIns="93241" bIns="46621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901699" y="2"/>
            <a:ext cx="2984870" cy="500935"/>
          </a:xfrm>
          <a:prstGeom prst="rect">
            <a:avLst/>
          </a:prstGeom>
        </p:spPr>
        <p:txBody>
          <a:bodyPr vert="horz" lIns="93241" tIns="46621" rIns="93241" bIns="46621" rtlCol="0"/>
          <a:lstStyle>
            <a:lvl1pPr algn="r">
              <a:defRPr sz="1200"/>
            </a:lvl1pPr>
          </a:lstStyle>
          <a:p>
            <a:fld id="{900A5190-4DAE-4F0F-BE7C-EA70A4E731BB}" type="datetimeFigureOut">
              <a:rPr lang="th-TH" smtClean="0"/>
              <a:pPr/>
              <a:t>16/02/66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036763" y="752475"/>
            <a:ext cx="2814637" cy="3754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41" tIns="46621" rIns="93241" bIns="46621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3241" tIns="46621" rIns="93241" bIns="46621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4870" cy="500935"/>
          </a:xfrm>
          <a:prstGeom prst="rect">
            <a:avLst/>
          </a:prstGeom>
        </p:spPr>
        <p:txBody>
          <a:bodyPr vert="horz" lIns="93241" tIns="46621" rIns="93241" bIns="46621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901699" y="9516040"/>
            <a:ext cx="2984870" cy="500935"/>
          </a:xfrm>
          <a:prstGeom prst="rect">
            <a:avLst/>
          </a:prstGeom>
        </p:spPr>
        <p:txBody>
          <a:bodyPr vert="horz" lIns="93241" tIns="46621" rIns="93241" bIns="46621" rtlCol="0" anchor="b"/>
          <a:lstStyle>
            <a:lvl1pPr algn="r">
              <a:defRPr sz="1200"/>
            </a:lvl1pPr>
          </a:lstStyle>
          <a:p>
            <a:fld id="{24E4EF42-AE05-4679-999D-67B11572361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6411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.jpeg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package" Target="../embeddings/Microsoft_PowerPoint_Presentation.pptx"/><Relationship Id="rId4" Type="http://schemas.openxmlformats.org/officeDocument/2006/relationships/image" Target="../media/image3.jpeg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Logo2014เล็ก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130" y="391324"/>
            <a:ext cx="1730985" cy="141997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สี่เหลี่ยมผืนผ้า 5"/>
          <p:cNvSpPr/>
          <p:nvPr/>
        </p:nvSpPr>
        <p:spPr>
          <a:xfrm>
            <a:off x="-717546" y="626140"/>
            <a:ext cx="5524920" cy="939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41" tIns="46621" rIns="93241" bIns="46621" rtlCol="0" anchor="ctr"/>
          <a:lstStyle/>
          <a:p>
            <a:pPr algn="r"/>
            <a:r>
              <a:rPr lang="th-TH" sz="3700" dirty="0">
                <a:solidFill>
                  <a:schemeClr val="tx1"/>
                </a:solidFill>
                <a:latin typeface="DSN DuSit" pitchFamily="2" charset="-34"/>
                <a:cs typeface="DSN DuSit" pitchFamily="2" charset="-34"/>
              </a:rPr>
              <a:t>รายงานผลการปฏิบัติงาน</a:t>
            </a:r>
            <a:br>
              <a:rPr lang="th-TH" sz="4900" dirty="0">
                <a:solidFill>
                  <a:schemeClr val="tx1"/>
                </a:solidFill>
                <a:latin typeface="DSN DuSit" pitchFamily="2" charset="-34"/>
                <a:cs typeface="DSN DuSit" pitchFamily="2" charset="-34"/>
              </a:rPr>
            </a:br>
            <a:r>
              <a:rPr lang="th-TH" dirty="0">
                <a:solidFill>
                  <a:schemeClr val="tx1"/>
                </a:solidFill>
                <a:latin typeface="DSN DuSit" pitchFamily="2" charset="-34"/>
                <a:cs typeface="DSN DuSit" pitchFamily="2" charset="-34"/>
              </a:rPr>
              <a:t>ประจำปี 2558</a:t>
            </a:r>
            <a:endParaRPr lang="th-TH" sz="4900" dirty="0">
              <a:solidFill>
                <a:schemeClr val="tx1"/>
              </a:solidFill>
              <a:latin typeface="DSN DuSit" pitchFamily="2" charset="-34"/>
              <a:cs typeface="DSN DuSit" pitchFamily="2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17498" y="8061955"/>
            <a:ext cx="5524920" cy="939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41" tIns="46621" rIns="93241" bIns="46621" rtlCol="0" anchor="ctr"/>
          <a:lstStyle/>
          <a:p>
            <a:pPr algn="ctr"/>
            <a:r>
              <a:rPr lang="th-TH" sz="3700" dirty="0">
                <a:solidFill>
                  <a:schemeClr val="tx1"/>
                </a:solidFill>
                <a:latin typeface="DSN DuSit" pitchFamily="2" charset="-34"/>
                <a:cs typeface="DSN DuSit" pitchFamily="2" charset="-34"/>
              </a:rPr>
              <a:t>องค์การบริหารส่วนตำบลจานลาน</a:t>
            </a:r>
            <a:endParaRPr lang="th-TH" sz="4900" dirty="0">
              <a:solidFill>
                <a:schemeClr val="tx1"/>
              </a:solidFill>
              <a:latin typeface="DSN DuSit" pitchFamily="2" charset="-34"/>
              <a:cs typeface="DSN DuSit" pitchFamily="2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17498" y="8531586"/>
            <a:ext cx="5524920" cy="939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41" tIns="46621" rIns="93241" bIns="46621" rtlCol="0" anchor="ctr"/>
          <a:lstStyle/>
          <a:p>
            <a:pPr algn="ctr"/>
            <a:r>
              <a:rPr lang="th-TH" sz="3700" dirty="0">
                <a:solidFill>
                  <a:schemeClr val="tx1"/>
                </a:solidFill>
                <a:latin typeface="DSN DuSit" pitchFamily="2" charset="-34"/>
                <a:cs typeface="DSN DuSit" pitchFamily="2" charset="-34"/>
              </a:rPr>
              <a:t>อำเภอหัวตะพาน  จังหวัดอำนาจเจริญ</a:t>
            </a:r>
            <a:endParaRPr lang="th-TH" sz="4900" dirty="0">
              <a:solidFill>
                <a:schemeClr val="tx1"/>
              </a:solidFill>
              <a:latin typeface="DSN DuSit" pitchFamily="2" charset="-34"/>
              <a:cs typeface="DSN DuS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8248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4EF42-AE05-4679-999D-67B115723611}" type="slidenum">
              <a:rPr lang="th-TH" smtClean="0"/>
              <a:pPr/>
              <a:t>3</a:t>
            </a:fld>
            <a:endParaRPr lang="th-TH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19377" y="3913552"/>
          <a:ext cx="6697058" cy="547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" name="งานนำเสนอ" r:id="rId5" imgW="4570610" imgH="3427643" progId="PowerPoint.Show.12">
                  <p:embed/>
                </p:oleObj>
              </mc:Choice>
              <mc:Fallback>
                <p:oleObj name="งานนำเสนอ" r:id="rId5" imgW="4570610" imgH="3427643" progId="PowerPoint.Show.12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77" y="3913552"/>
                        <a:ext cx="6697058" cy="5478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ตัวยึดบันทึกย่อ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45709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4EF42-AE05-4679-999D-67B115723611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4298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4EF42-AE05-4679-999D-67B115723611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3527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14A1-D213-44E6-AFDB-5074BC92C720}" type="datetimeFigureOut">
              <a:rPr lang="th-TH" smtClean="0"/>
              <a:pPr/>
              <a:t>16/02/66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74E6-F223-4181-89EC-8F6E0F01C813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14A1-D213-44E6-AFDB-5074BC92C720}" type="datetimeFigureOut">
              <a:rPr lang="th-TH" smtClean="0"/>
              <a:pPr/>
              <a:t>16/02/66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74E6-F223-4181-89EC-8F6E0F01C813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14A1-D213-44E6-AFDB-5074BC92C720}" type="datetimeFigureOut">
              <a:rPr lang="th-TH" smtClean="0"/>
              <a:pPr/>
              <a:t>16/02/66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74E6-F223-4181-89EC-8F6E0F01C813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14A1-D213-44E6-AFDB-5074BC92C720}" type="datetimeFigureOut">
              <a:rPr lang="th-TH" smtClean="0"/>
              <a:pPr/>
              <a:t>16/02/66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74E6-F223-4181-89EC-8F6E0F01C813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14A1-D213-44E6-AFDB-5074BC92C720}" type="datetimeFigureOut">
              <a:rPr lang="th-TH" smtClean="0"/>
              <a:pPr/>
              <a:t>16/02/66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74E6-F223-4181-89EC-8F6E0F01C813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14A1-D213-44E6-AFDB-5074BC92C720}" type="datetimeFigureOut">
              <a:rPr lang="th-TH" smtClean="0"/>
              <a:pPr/>
              <a:t>16/02/66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74E6-F223-4181-89EC-8F6E0F01C813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14A1-D213-44E6-AFDB-5074BC92C720}" type="datetimeFigureOut">
              <a:rPr lang="th-TH" smtClean="0"/>
              <a:pPr/>
              <a:t>16/02/66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74E6-F223-4181-89EC-8F6E0F01C813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14A1-D213-44E6-AFDB-5074BC92C720}" type="datetimeFigureOut">
              <a:rPr lang="th-TH" smtClean="0"/>
              <a:pPr/>
              <a:t>16/02/66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74E6-F223-4181-89EC-8F6E0F01C813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14A1-D213-44E6-AFDB-5074BC92C720}" type="datetimeFigureOut">
              <a:rPr lang="th-TH" smtClean="0"/>
              <a:pPr/>
              <a:t>16/02/66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74E6-F223-4181-89EC-8F6E0F01C813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14A1-D213-44E6-AFDB-5074BC92C720}" type="datetimeFigureOut">
              <a:rPr lang="th-TH" smtClean="0"/>
              <a:pPr/>
              <a:t>16/02/66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74E6-F223-4181-89EC-8F6E0F01C813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14A1-D213-44E6-AFDB-5074BC92C720}" type="datetimeFigureOut">
              <a:rPr lang="th-TH" smtClean="0"/>
              <a:pPr/>
              <a:t>16/02/66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74E6-F223-4181-89EC-8F6E0F01C813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8000" r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114A1-D213-44E6-AFDB-5074BC92C720}" type="datetimeFigureOut">
              <a:rPr lang="th-TH" smtClean="0"/>
              <a:pPr/>
              <a:t>16/02/66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174E6-F223-4181-89EC-8F6E0F01C813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792116" y="7584396"/>
            <a:ext cx="570060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5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รายงานผลการปฏิบัติงาน </a:t>
            </a:r>
            <a:r>
              <a:rPr lang="th-TH" sz="35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ประจำปี 2</a:t>
            </a:r>
            <a:r>
              <a:rPr lang="en-US" sz="35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565</a:t>
            </a:r>
            <a:endParaRPr lang="th-TH" sz="35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39735" y="8073450"/>
            <a:ext cx="623119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500" b="1" cap="none" spc="50" dirty="0">
                <a:ln w="11430"/>
                <a:solidFill>
                  <a:srgbClr val="CC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Cologne" pitchFamily="2" charset="-34"/>
                <a:cs typeface="DSN Cologne" pitchFamily="2" charset="-34"/>
              </a:rPr>
              <a:t>องค์การบริหารส่วนตำบลจานลาน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3718864" y="952662"/>
            <a:ext cx="3013967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ดุจดวงสุริยา</a:t>
            </a:r>
            <a:br>
              <a:rPr lang="th-TH" sz="40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</a:br>
            <a:r>
              <a:rPr lang="th-TH" sz="36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กระจ่างฟ้าเมืองไทย</a:t>
            </a:r>
            <a:endParaRPr lang="th-TH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3875701" y="1928795"/>
            <a:ext cx="26965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cap="none" spc="50" dirty="0">
                <a:ln w="11430"/>
                <a:solidFill>
                  <a:srgbClr val="CC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Cologne" pitchFamily="2" charset="-34"/>
                <a:cs typeface="DSN Cologne" pitchFamily="2" charset="-34"/>
              </a:rPr>
              <a:t>เฉลิมรัชสมัย รัชกาลที่</a:t>
            </a: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3875700" y="2317466"/>
            <a:ext cx="269657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11500" b="1" spc="50" dirty="0">
                <a:ln w="11430"/>
                <a:solidFill>
                  <a:srgbClr val="CC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Cologne" pitchFamily="2" charset="-34"/>
                <a:cs typeface="DS-FreeHand" pitchFamily="18" charset="-34"/>
              </a:rPr>
              <a:t>๑๐</a:t>
            </a:r>
            <a:endParaRPr lang="th-TH" sz="11500" b="1" cap="none" spc="50" dirty="0">
              <a:ln w="11430"/>
              <a:solidFill>
                <a:srgbClr val="CC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Cologne" pitchFamily="2" charset="-34"/>
              <a:cs typeface="DS-FreeHand" pitchFamily="18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7F583E3-CFFA-4AF5-B7F9-6FD79178B900}"/>
              </a:ext>
            </a:extLst>
          </p:cNvPr>
          <p:cNvSpPr txBox="1"/>
          <p:nvPr/>
        </p:nvSpPr>
        <p:spPr>
          <a:xfrm>
            <a:off x="260648" y="683568"/>
            <a:ext cx="3960440" cy="4401205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FFFF00"/>
                </a:solidFill>
              </a:rPr>
              <a:t> ส่งเสริมสนับสนุนกลุ่มอาชีพ</a:t>
            </a:r>
          </a:p>
          <a:p>
            <a:r>
              <a:rPr lang="th-TH" sz="2000" dirty="0">
                <a:solidFill>
                  <a:srgbClr val="FFFF00"/>
                </a:solidFill>
              </a:rPr>
              <a:t>1.กลุ่มกองทุนปุ๋ยบ้านโนนหวาง </a:t>
            </a:r>
          </a:p>
          <a:p>
            <a:r>
              <a:rPr lang="th-TH" sz="2000" dirty="0">
                <a:solidFill>
                  <a:srgbClr val="FFFF00"/>
                </a:solidFill>
              </a:rPr>
              <a:t>2.กลุ่มวิสาหกิจชุมชนกลุ่มเลี้ยงโคบ้านผึ้ง </a:t>
            </a:r>
          </a:p>
          <a:p>
            <a:r>
              <a:rPr lang="th-TH" sz="2000" dirty="0">
                <a:solidFill>
                  <a:srgbClr val="FFFF00"/>
                </a:solidFill>
              </a:rPr>
              <a:t>3.กลุ่มปุ๋ยชีวภาพบ้านดอนแดง</a:t>
            </a:r>
          </a:p>
          <a:p>
            <a:r>
              <a:rPr lang="th-TH" sz="2000" dirty="0">
                <a:solidFill>
                  <a:srgbClr val="FFFF00"/>
                </a:solidFill>
              </a:rPr>
              <a:t>4.กลุ่มกองทุนปุ๋ยบ้าน</a:t>
            </a:r>
            <a:r>
              <a:rPr lang="th-TH" sz="2000" dirty="0" err="1">
                <a:solidFill>
                  <a:srgbClr val="FFFF00"/>
                </a:solidFill>
              </a:rPr>
              <a:t>อุ่ม</a:t>
            </a:r>
            <a:r>
              <a:rPr lang="th-TH" sz="2000" dirty="0">
                <a:solidFill>
                  <a:srgbClr val="FFFF00"/>
                </a:solidFill>
              </a:rPr>
              <a:t>ยาง</a:t>
            </a:r>
          </a:p>
          <a:p>
            <a:r>
              <a:rPr lang="th-TH" sz="2000" dirty="0">
                <a:solidFill>
                  <a:srgbClr val="FFFF00"/>
                </a:solidFill>
              </a:rPr>
              <a:t>5.กลุ่มกองทุนปุ๋ยบ้านจานลาน</a:t>
            </a:r>
          </a:p>
          <a:p>
            <a:r>
              <a:rPr lang="th-TH" sz="2000" dirty="0">
                <a:solidFill>
                  <a:srgbClr val="FFFF00"/>
                </a:solidFill>
              </a:rPr>
              <a:t>6.กลุ่มขนมทองมวล</a:t>
            </a:r>
          </a:p>
          <a:p>
            <a:r>
              <a:rPr lang="th-TH" sz="2000" dirty="0">
                <a:solidFill>
                  <a:srgbClr val="FFFF00"/>
                </a:solidFill>
              </a:rPr>
              <a:t>7.กลุ่มกองทุนปุ๋ยบ้านศรีคุณ</a:t>
            </a:r>
          </a:p>
          <a:p>
            <a:r>
              <a:rPr lang="th-TH" sz="2000" dirty="0">
                <a:solidFill>
                  <a:srgbClr val="FFFF00"/>
                </a:solidFill>
              </a:rPr>
              <a:t>8.กลุ่มการทุนปุ๋ยบ้านนาแวง</a:t>
            </a:r>
          </a:p>
          <a:p>
            <a:r>
              <a:rPr lang="th-TH" sz="2000" dirty="0">
                <a:solidFill>
                  <a:srgbClr val="FFFF00"/>
                </a:solidFill>
              </a:rPr>
              <a:t>9.กลุ่มเลี้ยงโคกกระบือบ้านหนองดั่ง</a:t>
            </a:r>
          </a:p>
          <a:p>
            <a:r>
              <a:rPr lang="th-TH" sz="2000" dirty="0">
                <a:solidFill>
                  <a:srgbClr val="FFFF00"/>
                </a:solidFill>
              </a:rPr>
              <a:t>10.กลุ่มกองทุนปุ๋ยเพื่อการเกษตรบ้านนาโนน</a:t>
            </a:r>
          </a:p>
          <a:p>
            <a:r>
              <a:rPr lang="th-TH" sz="2000" dirty="0">
                <a:solidFill>
                  <a:srgbClr val="FFFF00"/>
                </a:solidFill>
              </a:rPr>
              <a:t>11.กลุ่มวิสาหกิจชุมชนเลี้ยงโค  กระบือ บ้านหนองหัวลิง</a:t>
            </a:r>
          </a:p>
          <a:p>
            <a:r>
              <a:rPr lang="th-TH" sz="2000" dirty="0">
                <a:solidFill>
                  <a:srgbClr val="FFFF00"/>
                </a:solidFill>
              </a:rPr>
              <a:t>12.กลุ่มปุ๋ยมูลไก่เพื่อการเกษตรบ้านหนองศาลา</a:t>
            </a:r>
          </a:p>
          <a:p>
            <a:r>
              <a:rPr lang="th-TH" sz="2000" dirty="0">
                <a:solidFill>
                  <a:srgbClr val="FFFF00"/>
                </a:solidFill>
              </a:rPr>
              <a:t>13.กลุ่มวิสาหกิจชุมชนกลุ่มเลี้ยงโค กระบือ บ้านสร้อย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2631A50-FFB9-425B-89E4-04AAB4D5DD00}"/>
              </a:ext>
            </a:extLst>
          </p:cNvPr>
          <p:cNvSpPr/>
          <p:nvPr/>
        </p:nvSpPr>
        <p:spPr>
          <a:xfrm>
            <a:off x="241812" y="212145"/>
            <a:ext cx="55634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th-TH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            รายงานผลการปฏิบัติงาน ประจำปีงบประมาณ พ.ศ. 2565 / 8</a:t>
            </a:r>
            <a:endParaRPr lang="th-TH" sz="1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0982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371C2986-36F7-44F2-9E94-A0A8E041ABF1}"/>
              </a:ext>
            </a:extLst>
          </p:cNvPr>
          <p:cNvSpPr txBox="1"/>
          <p:nvPr/>
        </p:nvSpPr>
        <p:spPr>
          <a:xfrm>
            <a:off x="224644" y="474511"/>
            <a:ext cx="64087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/>
              <a:t>วันศุกร์ที่</a:t>
            </a:r>
            <a:r>
              <a:rPr lang="en-US" sz="1800" dirty="0"/>
              <a:t> 22 </a:t>
            </a:r>
            <a:r>
              <a:rPr lang="th-TH" sz="1800" dirty="0"/>
              <a:t>กรกฎาคม</a:t>
            </a:r>
            <a:r>
              <a:rPr lang="en-US" sz="1800" dirty="0"/>
              <a:t> 2565 </a:t>
            </a:r>
            <a:r>
              <a:rPr lang="th-TH" sz="1800" dirty="0"/>
              <a:t> นายสมหมาย ศิริอนันต์ นายกองค์การบริหารส่วนตำบลจานลาน พรัอมด้วยผู้บริหาร พนักงานส่วนตำบล พนักงานจ้าง กำนัน/ผู้ใหญ่บ้าน สมาชิกสภาองค์การบริหารส่วนตำบลจานลาน และประชาชน ร่วมกิจกรรมปลูกป่าเฉลิมพระเกียรติสมเด็จพระนางเจ้าสิริกิติ์ พระบรมราชินีนาถ พระบรมราชชนนี พันปีหลวง</a:t>
            </a:r>
            <a:r>
              <a:rPr lang="en-US" sz="1800" dirty="0"/>
              <a:t> “</a:t>
            </a:r>
            <a:r>
              <a:rPr lang="th-TH" sz="1800" dirty="0"/>
              <a:t>รวมใจท้องถิ่น ปลูกต้นไม้เพื่อแผ่นดิน สืบสานสู่ </a:t>
            </a:r>
            <a:r>
              <a:rPr lang="en-US" sz="1800" dirty="0"/>
              <a:t>90 </a:t>
            </a:r>
            <a:r>
              <a:rPr lang="th-TH" sz="1800" dirty="0"/>
              <a:t>ล้านต้น “ ณ บริเวณสนามกีฬาด้านหลังที่ทำการองค์การบริหารส่วนตำบลจานลาน</a:t>
            </a:r>
            <a:endParaRPr lang="en-US" sz="1800" dirty="0"/>
          </a:p>
          <a:p>
            <a:endParaRPr lang="th-TH" sz="1600" dirty="0">
              <a:solidFill>
                <a:schemeClr val="bg2">
                  <a:lumMod val="25000"/>
                </a:schemeClr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endParaRPr lang="th-TH" sz="1600" dirty="0">
              <a:solidFill>
                <a:schemeClr val="bg2">
                  <a:lumMod val="25000"/>
                </a:schemeClr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endParaRPr lang="th-TH" dirty="0">
              <a:solidFill>
                <a:schemeClr val="bg2">
                  <a:lumMod val="25000"/>
                </a:schemeClr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C8F634B9-0676-476D-9109-4C7638C8B4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6858000" cy="4572000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A9CD7181-317F-4584-829C-1BF2550BE9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6056"/>
            <a:ext cx="2826444" cy="188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26A2B58F-6415-4372-BFAF-717022B6E6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44" y="5290486"/>
            <a:ext cx="4102278" cy="3851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ADB0353E-0D03-4ECB-A0A7-CDBE3812C6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25536"/>
            <a:ext cx="3717032" cy="2618464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19679266-4D76-45DF-A42C-7690DC60FF6B}"/>
              </a:ext>
            </a:extLst>
          </p:cNvPr>
          <p:cNvSpPr/>
          <p:nvPr/>
        </p:nvSpPr>
        <p:spPr>
          <a:xfrm>
            <a:off x="241812" y="212145"/>
            <a:ext cx="55634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th-TH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            รายงานผลการปฏิบัติงาน ประจำปีงบประมาณ พ.ศ. 2565 / 9</a:t>
            </a:r>
            <a:endParaRPr lang="th-TH" sz="1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2804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C342531-914C-43AA-8141-69E8FF0E473E}"/>
              </a:ext>
            </a:extLst>
          </p:cNvPr>
          <p:cNvSpPr txBox="1"/>
          <p:nvPr/>
        </p:nvSpPr>
        <p:spPr>
          <a:xfrm>
            <a:off x="0" y="1"/>
            <a:ext cx="6858000" cy="16558379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th-TH" sz="1800" dirty="0">
              <a:solidFill>
                <a:srgbClr val="FFFF00"/>
              </a:solidFill>
            </a:endParaRPr>
          </a:p>
          <a:p>
            <a:pPr algn="ctr"/>
            <a:r>
              <a:rPr lang="th-TH" sz="1800" dirty="0">
                <a:solidFill>
                  <a:srgbClr val="FFFF00"/>
                </a:solidFill>
              </a:rPr>
              <a:t>                  </a:t>
            </a:r>
          </a:p>
          <a:p>
            <a:pPr algn="ctr"/>
            <a:r>
              <a:rPr lang="th-TH" sz="2000" dirty="0">
                <a:solidFill>
                  <a:srgbClr val="FFFF00"/>
                </a:solidFill>
              </a:rPr>
              <a:t>                                องค์การบริหารส่วนตำบลจานลาน  อำเภอพนา  จังหวัดอำนาจเจริญ			            งบแสดงฐานะการเงิน			วันที่ 30 กันยายน 2565 </a:t>
            </a:r>
            <a:r>
              <a:rPr lang="th-TH" sz="1800" dirty="0">
                <a:solidFill>
                  <a:srgbClr val="FFFF00"/>
                </a:solidFill>
              </a:rPr>
              <a:t>	</a:t>
            </a:r>
          </a:p>
          <a:p>
            <a:pPr algn="ctr"/>
            <a:r>
              <a:rPr lang="th-TH" sz="1800" dirty="0">
                <a:solidFill>
                  <a:srgbClr val="FFFF00"/>
                </a:solidFill>
              </a:rPr>
              <a:t>					                     หน่วย </a:t>
            </a:r>
            <a:r>
              <a:rPr lang="en-US" sz="1800" dirty="0">
                <a:solidFill>
                  <a:srgbClr val="FFFF00"/>
                </a:solidFill>
              </a:rPr>
              <a:t>: </a:t>
            </a:r>
            <a:r>
              <a:rPr lang="th-TH" sz="1800" dirty="0">
                <a:solidFill>
                  <a:srgbClr val="FFFF00"/>
                </a:solidFill>
              </a:rPr>
              <a:t>บาท       	                                  </a:t>
            </a:r>
            <a:r>
              <a:rPr lang="th-TH" sz="1600" dirty="0">
                <a:solidFill>
                  <a:srgbClr val="FFFF00"/>
                </a:solidFill>
              </a:rPr>
              <a:t>หมายเหตุ          </a:t>
            </a:r>
            <a:r>
              <a:rPr lang="en-US" sz="1600" dirty="0">
                <a:solidFill>
                  <a:srgbClr val="FFFF00"/>
                </a:solidFill>
              </a:rPr>
              <a:t>            2565                       2564    </a:t>
            </a:r>
          </a:p>
          <a:p>
            <a:r>
              <a:rPr lang="th-TH" sz="1600" dirty="0">
                <a:solidFill>
                  <a:srgbClr val="FFFF00"/>
                </a:solidFill>
              </a:rPr>
              <a:t>สินทรัพย์</a:t>
            </a:r>
          </a:p>
          <a:p>
            <a:r>
              <a:rPr lang="th-TH" sz="1600" dirty="0">
                <a:solidFill>
                  <a:srgbClr val="FFFF00"/>
                </a:solidFill>
              </a:rPr>
              <a:t>         เงินสดลายการเทียบเท่าเงินสด                                 4                        23,570,800.05                23,350,447.12</a:t>
            </a:r>
          </a:p>
          <a:p>
            <a:r>
              <a:rPr lang="th-TH" sz="1600" dirty="0">
                <a:solidFill>
                  <a:srgbClr val="FFFF00"/>
                </a:solidFill>
              </a:rPr>
              <a:t>         ลูกหนี้</a:t>
            </a:r>
            <a:r>
              <a:rPr lang="th-TH" sz="1600" dirty="0" err="1">
                <a:solidFill>
                  <a:srgbClr val="FFFF00"/>
                </a:solidFill>
              </a:rPr>
              <a:t>อิ่น</a:t>
            </a:r>
            <a:r>
              <a:rPr lang="th-TH" sz="1600" dirty="0">
                <a:solidFill>
                  <a:srgbClr val="FFFF00"/>
                </a:solidFill>
              </a:rPr>
              <a:t>ระยะสั้น                                                     5                       39,991.03                       58,624.01</a:t>
            </a:r>
          </a:p>
          <a:p>
            <a:r>
              <a:rPr lang="th-TH" sz="1600" dirty="0">
                <a:solidFill>
                  <a:srgbClr val="FFFF00"/>
                </a:solidFill>
              </a:rPr>
              <a:t>         เงินทุนระยะสั้น                                                         6                       16,807,037.00                16,743,690.95</a:t>
            </a:r>
          </a:p>
          <a:p>
            <a:r>
              <a:rPr lang="th-TH" sz="1600" dirty="0">
                <a:solidFill>
                  <a:srgbClr val="FFFF00"/>
                </a:solidFill>
              </a:rPr>
              <a:t>         วัสดุคงเหลือ                                                             7                        52.244.00                       53.579.00</a:t>
            </a:r>
          </a:p>
          <a:p>
            <a:r>
              <a:rPr lang="th-TH" sz="1600" dirty="0">
                <a:solidFill>
                  <a:srgbClr val="FFFF00"/>
                </a:solidFill>
              </a:rPr>
              <a:t>        รวมสินทรัพย์หมุนเวียน                                                                       40,470,072,08                 40,197,341.08</a:t>
            </a:r>
          </a:p>
          <a:p>
            <a:r>
              <a:rPr lang="th-TH" sz="1600" dirty="0">
                <a:solidFill>
                  <a:srgbClr val="FFFF00"/>
                </a:solidFill>
              </a:rPr>
              <a:t>   สินทรัพย์ไม่หมุนเวียน</a:t>
            </a:r>
          </a:p>
          <a:p>
            <a:r>
              <a:rPr lang="th-TH" sz="1600" dirty="0">
                <a:solidFill>
                  <a:srgbClr val="FFFF00"/>
                </a:solidFill>
              </a:rPr>
              <a:t>           เงินให้กู้ยืมระยะยาว                                                8                       1,800,000.00                  1,800,000.00</a:t>
            </a:r>
          </a:p>
          <a:p>
            <a:r>
              <a:rPr lang="th-TH" sz="1600" dirty="0">
                <a:solidFill>
                  <a:srgbClr val="FFFF00"/>
                </a:solidFill>
              </a:rPr>
              <a:t>            ที่ดิน อาคารและอุปกรณ์-สุทธิ                                 9                       8,186,113.79                  9,476,353.29</a:t>
            </a:r>
          </a:p>
          <a:p>
            <a:r>
              <a:rPr lang="th-TH" sz="1600" dirty="0">
                <a:solidFill>
                  <a:srgbClr val="FFFF00"/>
                </a:solidFill>
              </a:rPr>
              <a:t>           สินทรัพย์โครงสร้างพื้นฐาน-สุทธิ                               10                     40,997,603.81                24,907,701.58</a:t>
            </a: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endParaRPr lang="th-TH" sz="1600" dirty="0">
              <a:solidFill>
                <a:srgbClr val="FFFF00"/>
              </a:solidFill>
            </a:endParaRPr>
          </a:p>
          <a:p>
            <a:r>
              <a:rPr lang="th-TH" sz="1600" dirty="0">
                <a:solidFill>
                  <a:srgbClr val="FFFF00"/>
                </a:solidFill>
              </a:rPr>
              <a:t>          </a:t>
            </a:r>
          </a:p>
          <a:p>
            <a:r>
              <a:rPr lang="th-TH" sz="1600" dirty="0">
                <a:solidFill>
                  <a:srgbClr val="FFFF00"/>
                </a:solidFill>
              </a:rPr>
              <a:t>        </a:t>
            </a:r>
          </a:p>
          <a:p>
            <a:pPr algn="ctr"/>
            <a:endParaRPr lang="th-TH" sz="1600" dirty="0">
              <a:solidFill>
                <a:srgbClr val="FFFF00"/>
              </a:solidFill>
            </a:endParaRPr>
          </a:p>
          <a:p>
            <a:pPr algn="ctr"/>
            <a:r>
              <a:rPr lang="en-US" sz="1600" dirty="0">
                <a:solidFill>
                  <a:srgbClr val="FFFF00"/>
                </a:solidFill>
              </a:rPr>
              <a:t>        </a:t>
            </a:r>
            <a:r>
              <a:rPr lang="th-TH" sz="1600" dirty="0">
                <a:solidFill>
                  <a:srgbClr val="FFFF00"/>
                </a:solidFill>
              </a:rPr>
              <a:t>                                      </a:t>
            </a:r>
            <a:r>
              <a:rPr lang="th-TH" sz="1800" dirty="0">
                <a:solidFill>
                  <a:srgbClr val="FFFF00"/>
                </a:solidFill>
              </a:rPr>
              <a:t>							  </a:t>
            </a:r>
          </a:p>
          <a:p>
            <a:pPr algn="ctr"/>
            <a:r>
              <a:rPr lang="th-TH" sz="1800" dirty="0">
                <a:solidFill>
                  <a:srgbClr val="FFFF00"/>
                </a:solidFill>
              </a:rPr>
              <a:t>				</a:t>
            </a:r>
          </a:p>
          <a:p>
            <a:pPr algn="ctr"/>
            <a:r>
              <a:rPr lang="th-TH" sz="1800" dirty="0">
                <a:solidFill>
                  <a:srgbClr val="FFFF00"/>
                </a:solidFill>
              </a:rPr>
              <a:t>        																</a:t>
            </a:r>
          </a:p>
          <a:p>
            <a:pPr algn="ctr"/>
            <a:r>
              <a:rPr lang="th-TH" sz="1800" dirty="0">
                <a:solidFill>
                  <a:srgbClr val="FFFF00"/>
                </a:solidFill>
              </a:rPr>
              <a:t>										</a:t>
            </a:r>
          </a:p>
          <a:p>
            <a:pPr algn="ctr"/>
            <a:r>
              <a:rPr lang="th-TH" sz="1800" dirty="0">
                <a:solidFill>
                  <a:srgbClr val="FFFF00"/>
                </a:solidFill>
              </a:rPr>
              <a:t>										</a:t>
            </a:r>
          </a:p>
          <a:p>
            <a:pPr algn="ctr"/>
            <a:r>
              <a:rPr lang="th-TH" sz="1800" dirty="0">
                <a:solidFill>
                  <a:srgbClr val="FFFF00"/>
                </a:solidFill>
              </a:rPr>
              <a:t>										</a:t>
            </a:r>
          </a:p>
          <a:p>
            <a:pPr algn="ctr"/>
            <a:r>
              <a:rPr lang="th-TH" sz="1800" dirty="0">
                <a:solidFill>
                  <a:srgbClr val="FFFF00"/>
                </a:solidFill>
              </a:rPr>
              <a:t>										</a:t>
            </a:r>
          </a:p>
          <a:p>
            <a:pPr algn="ctr"/>
            <a:r>
              <a:rPr lang="th-TH" sz="1800" dirty="0">
                <a:solidFill>
                  <a:srgbClr val="FFFF00"/>
                </a:solidFill>
              </a:rPr>
              <a:t>										</a:t>
            </a:r>
          </a:p>
          <a:p>
            <a:pPr algn="ctr"/>
            <a:r>
              <a:rPr lang="th-TH" sz="1800" dirty="0">
                <a:solidFill>
                  <a:srgbClr val="FFFF00"/>
                </a:solidFill>
              </a:rPr>
              <a:t>										</a:t>
            </a:r>
          </a:p>
          <a:p>
            <a:pPr algn="ctr"/>
            <a:r>
              <a:rPr lang="th-TH" sz="1800" dirty="0">
                <a:solidFill>
                  <a:srgbClr val="FFFF00"/>
                </a:solidFill>
              </a:rPr>
              <a:t>										</a:t>
            </a:r>
          </a:p>
          <a:p>
            <a:pPr algn="ctr"/>
            <a:r>
              <a:rPr lang="th-TH" sz="1800" dirty="0">
                <a:solidFill>
                  <a:srgbClr val="FFFF00"/>
                </a:solidFill>
              </a:rPr>
              <a:t>										</a:t>
            </a:r>
          </a:p>
          <a:p>
            <a:pPr algn="ctr"/>
            <a:r>
              <a:rPr lang="th-TH" sz="1800" dirty="0">
                <a:solidFill>
                  <a:srgbClr val="FFFF00"/>
                </a:solidFill>
              </a:rPr>
              <a:t>										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1FA3C475-9A4F-4AA6-A18E-4D9241A96E37}"/>
              </a:ext>
            </a:extLst>
          </p:cNvPr>
          <p:cNvSpPr txBox="1"/>
          <p:nvPr/>
        </p:nvSpPr>
        <p:spPr>
          <a:xfrm>
            <a:off x="188640" y="4355976"/>
            <a:ext cx="64807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solidFill>
                  <a:srgbClr val="FFC000"/>
                </a:solidFill>
              </a:rPr>
              <a:t>     รวมสินทรัพย์ไม่หมุนเวียน                                                   50,983,717.60           36,184,054.87</a:t>
            </a:r>
          </a:p>
          <a:p>
            <a:r>
              <a:rPr lang="th-TH" sz="1800" dirty="0">
                <a:solidFill>
                  <a:srgbClr val="FFC000"/>
                </a:solidFill>
              </a:rPr>
              <a:t>รวมสินทรัพย์                                                                         91,453,789.60            76,381,395.95</a:t>
            </a:r>
          </a:p>
          <a:p>
            <a:r>
              <a:rPr lang="th-TH" sz="1800" dirty="0">
                <a:solidFill>
                  <a:srgbClr val="FFC000"/>
                </a:solidFill>
              </a:rPr>
              <a:t>หนี้สินและสินทรัพย์สุทธิ/ส่วนทุน</a:t>
            </a:r>
          </a:p>
          <a:p>
            <a:r>
              <a:rPr lang="th-TH" sz="1800" dirty="0">
                <a:solidFill>
                  <a:srgbClr val="FFC000"/>
                </a:solidFill>
              </a:rPr>
              <a:t>หนี้สิ้น</a:t>
            </a:r>
          </a:p>
          <a:p>
            <a:r>
              <a:rPr lang="th-TH" sz="1800" dirty="0">
                <a:solidFill>
                  <a:srgbClr val="FFC000"/>
                </a:solidFill>
              </a:rPr>
              <a:t>    เจ้าหนี้การค้า                                               11                    9,000.0                        44.000.00</a:t>
            </a:r>
          </a:p>
          <a:p>
            <a:r>
              <a:rPr lang="th-TH" sz="1800" dirty="0">
                <a:solidFill>
                  <a:srgbClr val="FFC000"/>
                </a:solidFill>
              </a:rPr>
              <a:t>   เจ้าหนี้ระยะสั้น                                             11                   57,613.34                     41.334.45</a:t>
            </a:r>
          </a:p>
          <a:p>
            <a:r>
              <a:rPr lang="th-TH" sz="1800" dirty="0">
                <a:solidFill>
                  <a:srgbClr val="FFC000"/>
                </a:solidFill>
              </a:rPr>
              <a:t>   เงินรับฝากระยะสั้น                                        12                  739,928.00                    476,960.00</a:t>
            </a:r>
          </a:p>
          <a:p>
            <a:r>
              <a:rPr lang="th-TH" sz="1800" dirty="0">
                <a:solidFill>
                  <a:srgbClr val="FFC000"/>
                </a:solidFill>
              </a:rPr>
              <a:t>   รวมหนี้สินไม่หมุนเวียน                                                        806,541.34                     562,294.45</a:t>
            </a:r>
          </a:p>
          <a:p>
            <a:r>
              <a:rPr lang="th-TH" sz="1800" dirty="0">
                <a:solidFill>
                  <a:srgbClr val="FFC000"/>
                </a:solidFill>
              </a:rPr>
              <a:t>       เงินรับฝากระยะยาว                                13                  2,689,848.85                  2,930,875.30</a:t>
            </a:r>
          </a:p>
          <a:p>
            <a:r>
              <a:rPr lang="th-TH" sz="1800" dirty="0">
                <a:solidFill>
                  <a:srgbClr val="FFC000"/>
                </a:solidFill>
              </a:rPr>
              <a:t>       รวมหนี้สินไม่หมุนเวียน                                                 2,689,848.85                 2,930,875.30</a:t>
            </a:r>
          </a:p>
          <a:p>
            <a:r>
              <a:rPr lang="th-TH" sz="1800" dirty="0">
                <a:solidFill>
                  <a:srgbClr val="FFC000"/>
                </a:solidFill>
              </a:rPr>
              <a:t>รวมหนี้สิน                                                                           3,496,390.19                 3,493,169.75</a:t>
            </a:r>
          </a:p>
          <a:p>
            <a:r>
              <a:rPr lang="th-TH" sz="1800" dirty="0">
                <a:solidFill>
                  <a:srgbClr val="FFC000"/>
                </a:solidFill>
              </a:rPr>
              <a:t>รายได้</a:t>
            </a:r>
            <a:r>
              <a:rPr lang="th-TH" sz="1800" dirty="0" err="1">
                <a:solidFill>
                  <a:srgbClr val="FFC000"/>
                </a:solidFill>
              </a:rPr>
              <a:t>สุง</a:t>
            </a:r>
            <a:r>
              <a:rPr lang="th-TH" sz="1800" dirty="0">
                <a:solidFill>
                  <a:srgbClr val="FFC000"/>
                </a:solidFill>
              </a:rPr>
              <a:t>/(ต่ำ)กว่าค่าใช้จ่ายสะสม                   15                 87,957,399.49                72,888,226.20</a:t>
            </a:r>
          </a:p>
          <a:p>
            <a:r>
              <a:rPr lang="th-TH" sz="1800" dirty="0">
                <a:solidFill>
                  <a:srgbClr val="FFC000"/>
                </a:solidFill>
              </a:rPr>
              <a:t>รวมสินทรัพย์สุทธิ์/                                                               87,957,399.49                72,888,226.20</a:t>
            </a:r>
          </a:p>
          <a:p>
            <a:r>
              <a:rPr lang="th-TH" sz="1800" dirty="0">
                <a:solidFill>
                  <a:srgbClr val="FFC000"/>
                </a:solidFill>
              </a:rPr>
              <a:t>รวมหนี้สิ้นและสินทรัพย์สุทธิ/ส่วนทุน                                    91,453,789.68                76,381,395.95</a:t>
            </a:r>
          </a:p>
          <a:p>
            <a:endParaRPr lang="th-TH" sz="1800" dirty="0">
              <a:solidFill>
                <a:srgbClr val="FFC000"/>
              </a:solidFill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F4BB3C5E-99C5-4546-84CF-C5DFE9013D00}"/>
              </a:ext>
            </a:extLst>
          </p:cNvPr>
          <p:cNvSpPr/>
          <p:nvPr/>
        </p:nvSpPr>
        <p:spPr>
          <a:xfrm>
            <a:off x="241812" y="212145"/>
            <a:ext cx="55634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th-TH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            รายงานผลการปฏิบัติงาน ประจำปีงบประมาณ พ.ศ. 2565 / 10</a:t>
            </a:r>
            <a:endParaRPr lang="th-TH" sz="1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06082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8B8D9D2-77E5-4D53-8BCB-97B6B97C4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363755"/>
            <a:ext cx="2088232" cy="2592288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E7BD3ED8-FDFB-4082-8A65-979814FD8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28"/>
            <a:ext cx="2564904" cy="2963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796A210D-CF65-447A-87F7-0E335D515C05}"/>
              </a:ext>
            </a:extLst>
          </p:cNvPr>
          <p:cNvSpPr/>
          <p:nvPr/>
        </p:nvSpPr>
        <p:spPr>
          <a:xfrm>
            <a:off x="241812" y="212145"/>
            <a:ext cx="55634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th-TH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            รายงานผลการปฏิบัติงาน ประจำปีงบประมาณ พ.ศ. 2565 / 11</a:t>
            </a:r>
            <a:endParaRPr lang="th-TH" sz="1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1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263931" y="423846"/>
            <a:ext cx="633342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โครงการดำเนินการก่อสร้าง ปี 2565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 </a:t>
            </a:r>
            <a:r>
              <a:rPr kumimoji="0" lang="th-TH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	</a:t>
            </a:r>
            <a:endParaRPr kumimoji="0" lang="th-TH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54680C82-9631-4FA4-9FEF-26E5B9F755D5}"/>
              </a:ext>
            </a:extLst>
          </p:cNvPr>
          <p:cNvSpPr txBox="1"/>
          <p:nvPr/>
        </p:nvSpPr>
        <p:spPr>
          <a:xfrm>
            <a:off x="116632" y="1723112"/>
            <a:ext cx="6505281" cy="68018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</a:rPr>
              <a:t>1.ก่อสร้างถนน  </a:t>
            </a:r>
            <a:r>
              <a:rPr lang="th-TH" dirty="0" err="1">
                <a:solidFill>
                  <a:srgbClr val="FF0000"/>
                </a:solidFill>
              </a:rPr>
              <a:t>คส</a:t>
            </a:r>
            <a:r>
              <a:rPr lang="th-TH" dirty="0">
                <a:solidFill>
                  <a:srgbClr val="FF0000"/>
                </a:solidFill>
              </a:rPr>
              <a:t>ล. หมู่ 7 ซอยรับอรุณ - บ้านพ่อทองปอน - บ้านพ่อ</a:t>
            </a:r>
            <a:r>
              <a:rPr lang="th-TH" dirty="0" err="1">
                <a:solidFill>
                  <a:srgbClr val="FF0000"/>
                </a:solidFill>
              </a:rPr>
              <a:t>แต</a:t>
            </a:r>
            <a:r>
              <a:rPr lang="th-TH" sz="1800" dirty="0">
                <a:solidFill>
                  <a:srgbClr val="FF0000"/>
                </a:solidFill>
              </a:rPr>
              <a:t> 	</a:t>
            </a:r>
            <a:r>
              <a:rPr lang="th-TH" sz="2000" dirty="0">
                <a:solidFill>
                  <a:srgbClr val="FF0000"/>
                </a:solidFill>
              </a:rPr>
              <a:t> งบประมาณ   161,700.00   บาท</a:t>
            </a:r>
          </a:p>
          <a:p>
            <a:r>
              <a:rPr lang="th-TH" sz="2000" dirty="0">
                <a:solidFill>
                  <a:srgbClr val="FF0000"/>
                </a:solidFill>
              </a:rPr>
              <a:t>2.</a:t>
            </a:r>
            <a:r>
              <a:rPr lang="th-TH" dirty="0">
                <a:solidFill>
                  <a:srgbClr val="FF0000"/>
                </a:solidFill>
              </a:rPr>
              <a:t> ก่อสร้าง ถนน </a:t>
            </a:r>
            <a:r>
              <a:rPr lang="th-TH" dirty="0" err="1">
                <a:solidFill>
                  <a:srgbClr val="FF0000"/>
                </a:solidFill>
              </a:rPr>
              <a:t>คส</a:t>
            </a:r>
            <a:r>
              <a:rPr lang="th-TH" dirty="0">
                <a:solidFill>
                  <a:srgbClr val="FF0000"/>
                </a:solidFill>
              </a:rPr>
              <a:t>ล. หมู่ ๑ เส้นทางเลี่ยงบ้านผึ้ง จากนานายอรุณ  สายหมั้น - บ้านนาย</a:t>
            </a:r>
            <a:r>
              <a:rPr lang="th-TH" dirty="0" err="1">
                <a:solidFill>
                  <a:srgbClr val="FF0000"/>
                </a:solidFill>
              </a:rPr>
              <a:t>ดิเ</a:t>
            </a:r>
            <a:r>
              <a:rPr lang="th-TH" dirty="0">
                <a:solidFill>
                  <a:srgbClr val="FF0000"/>
                </a:solidFill>
              </a:rPr>
              <a:t>รก  แก้วคูณเมือง</a:t>
            </a:r>
            <a:r>
              <a:rPr lang="th-TH" sz="2000" dirty="0">
                <a:solidFill>
                  <a:srgbClr val="FF0000"/>
                </a:solidFill>
              </a:rPr>
              <a:t>   งบประมาณ </a:t>
            </a:r>
            <a:r>
              <a:rPr lang="th-TH" dirty="0">
                <a:solidFill>
                  <a:srgbClr val="FF0000"/>
                </a:solidFill>
              </a:rPr>
              <a:t>64,000.00</a:t>
            </a:r>
            <a:r>
              <a:rPr lang="th-TH" sz="2000" dirty="0">
                <a:solidFill>
                  <a:srgbClr val="FF0000"/>
                </a:solidFill>
              </a:rPr>
              <a:t>   บาท</a:t>
            </a:r>
          </a:p>
          <a:p>
            <a:r>
              <a:rPr lang="th-TH" sz="2400" dirty="0">
                <a:solidFill>
                  <a:srgbClr val="FF0000"/>
                </a:solidFill>
              </a:rPr>
              <a:t>3.</a:t>
            </a:r>
            <a:r>
              <a:rPr lang="th-TH" sz="2400" dirty="0">
                <a:solidFill>
                  <a:srgbClr val="FF0000"/>
                </a:solidFill>
                <a:latin typeface="Microsoft Sans Serif" panose="020B0604020202020204" pitchFamily="34" charset="0"/>
              </a:rPr>
              <a:t> ก่อสร้างถนน </a:t>
            </a:r>
            <a:r>
              <a:rPr lang="th-TH" sz="2400" dirty="0" err="1">
                <a:solidFill>
                  <a:srgbClr val="FF0000"/>
                </a:solidFill>
                <a:latin typeface="Microsoft Sans Serif" panose="020B0604020202020204" pitchFamily="34" charset="0"/>
              </a:rPr>
              <a:t>คส</a:t>
            </a:r>
            <a:r>
              <a:rPr lang="th-TH" sz="2400" dirty="0">
                <a:solidFill>
                  <a:srgbClr val="FF0000"/>
                </a:solidFill>
                <a:latin typeface="Microsoft Sans Serif" panose="020B0604020202020204" pitchFamily="34" charset="0"/>
              </a:rPr>
              <a:t>ล.  หมู่ 16 ซอยนาพ่อใหญ่หนม ไปวังแคน</a:t>
            </a:r>
          </a:p>
          <a:p>
            <a:r>
              <a:rPr lang="th-TH" sz="2400" dirty="0">
                <a:solidFill>
                  <a:srgbClr val="FF0000"/>
                </a:solidFill>
                <a:latin typeface="Microsoft Sans Serif" panose="020B0604020202020204" pitchFamily="34" charset="0"/>
              </a:rPr>
              <a:t> งบประมาณ  </a:t>
            </a:r>
            <a:r>
              <a:rPr lang="th-TH" dirty="0">
                <a:solidFill>
                  <a:srgbClr val="FF0000"/>
                </a:solidFill>
              </a:rPr>
              <a:t>165,500.00</a:t>
            </a:r>
            <a:r>
              <a:rPr lang="th-TH" sz="2400" dirty="0">
                <a:solidFill>
                  <a:srgbClr val="FF0000"/>
                </a:solidFill>
              </a:rPr>
              <a:t>   บาท </a:t>
            </a:r>
          </a:p>
          <a:p>
            <a:r>
              <a:rPr lang="th-TH" sz="2400" dirty="0">
                <a:solidFill>
                  <a:srgbClr val="FF0000"/>
                </a:solidFill>
              </a:rPr>
              <a:t>4.</a:t>
            </a:r>
            <a:r>
              <a:rPr lang="th-TH" dirty="0">
                <a:solidFill>
                  <a:srgbClr val="FF0000"/>
                </a:solidFill>
              </a:rPr>
              <a:t> ปรับปรุงถนนโดยยกร่องพูนดินพร้อมลงหินลูกรัง หมู่ 2 เส้นหนองแก้งใหญ่ ถึงนาพ่อนาจ</a:t>
            </a:r>
            <a:r>
              <a:rPr lang="th-TH" sz="2400" dirty="0">
                <a:solidFill>
                  <a:srgbClr val="FF0000"/>
                </a:solidFill>
              </a:rPr>
              <a:t>   งบประมาณ </a:t>
            </a:r>
            <a:r>
              <a:rPr lang="th-TH" sz="2400" dirty="0">
                <a:solidFill>
                  <a:srgbClr val="FF0000"/>
                </a:solidFill>
                <a:latin typeface="Microsoft Sans Serif" panose="020B0604020202020204" pitchFamily="34" charset="0"/>
              </a:rPr>
              <a:t>171,000.00</a:t>
            </a:r>
            <a:r>
              <a:rPr lang="th-TH" sz="2400" dirty="0">
                <a:solidFill>
                  <a:srgbClr val="FF0000"/>
                </a:solidFill>
              </a:rPr>
              <a:t>  บาท</a:t>
            </a:r>
          </a:p>
          <a:p>
            <a:r>
              <a:rPr lang="th-TH" sz="2400" dirty="0">
                <a:solidFill>
                  <a:srgbClr val="FF0000"/>
                </a:solidFill>
              </a:rPr>
              <a:t>5.</a:t>
            </a:r>
            <a:r>
              <a:rPr lang="th-TH" dirty="0">
                <a:solidFill>
                  <a:srgbClr val="FF0000"/>
                </a:solidFill>
              </a:rPr>
              <a:t> ก่อสร้างถนน </a:t>
            </a:r>
            <a:r>
              <a:rPr lang="th-TH" dirty="0" err="1">
                <a:solidFill>
                  <a:srgbClr val="FF0000"/>
                </a:solidFill>
              </a:rPr>
              <a:t>คส</a:t>
            </a:r>
            <a:r>
              <a:rPr lang="th-TH" dirty="0">
                <a:solidFill>
                  <a:srgbClr val="FF0000"/>
                </a:solidFill>
              </a:rPr>
              <a:t>ล. หมู่ 16 เส้นบ้าน น้อยหม้อทอง -  บ้าน</a:t>
            </a:r>
            <a:r>
              <a:rPr lang="th-TH" dirty="0" err="1">
                <a:solidFill>
                  <a:srgbClr val="FF0000"/>
                </a:solidFill>
              </a:rPr>
              <a:t>อุ่ม</a:t>
            </a:r>
            <a:r>
              <a:rPr lang="th-TH" dirty="0">
                <a:solidFill>
                  <a:srgbClr val="FF0000"/>
                </a:solidFill>
              </a:rPr>
              <a:t>ยาง</a:t>
            </a:r>
            <a:r>
              <a:rPr lang="th-TH" sz="2400" dirty="0">
                <a:solidFill>
                  <a:srgbClr val="FF0000"/>
                </a:solidFill>
              </a:rPr>
              <a:t> </a:t>
            </a:r>
          </a:p>
          <a:p>
            <a:r>
              <a:rPr lang="th-TH" sz="2000" dirty="0">
                <a:solidFill>
                  <a:srgbClr val="FF0000"/>
                </a:solidFill>
              </a:rPr>
              <a:t>      งบประมาณ  </a:t>
            </a:r>
            <a:r>
              <a:rPr lang="th-TH" sz="2000" dirty="0">
                <a:solidFill>
                  <a:srgbClr val="FF0000"/>
                </a:solidFill>
                <a:latin typeface="Microsoft Sans Serif" panose="020B0604020202020204" pitchFamily="34" charset="0"/>
              </a:rPr>
              <a:t>198,500.00</a:t>
            </a:r>
            <a:r>
              <a:rPr lang="th-TH" sz="2000" dirty="0">
                <a:solidFill>
                  <a:srgbClr val="FF0000"/>
                </a:solidFill>
              </a:rPr>
              <a:t>   บาท</a:t>
            </a:r>
          </a:p>
          <a:p>
            <a:r>
              <a:rPr lang="th-TH" dirty="0">
                <a:solidFill>
                  <a:srgbClr val="FF0000"/>
                </a:solidFill>
              </a:rPr>
              <a:t>6. ก่อสร้างรางระบายน้ำรูปตัวยูพร้อมฝาปิดตะแกรงเหล็ก หมู่ 1 เส้นคุ้มโสก  งบประมาณ 228,000.00  บาท</a:t>
            </a:r>
          </a:p>
          <a:p>
            <a:r>
              <a:rPr lang="th-TH" dirty="0">
                <a:solidFill>
                  <a:srgbClr val="FF0000"/>
                </a:solidFill>
              </a:rPr>
              <a:t>7.</a:t>
            </a:r>
            <a:r>
              <a:rPr lang="th-TH" dirty="0"/>
              <a:t> </a:t>
            </a:r>
            <a:r>
              <a:rPr lang="th-TH" dirty="0">
                <a:solidFill>
                  <a:srgbClr val="FF0000"/>
                </a:solidFill>
              </a:rPr>
              <a:t>ก่อสร้างถนน </a:t>
            </a:r>
            <a:r>
              <a:rPr lang="th-TH" dirty="0" err="1">
                <a:solidFill>
                  <a:srgbClr val="FF0000"/>
                </a:solidFill>
              </a:rPr>
              <a:t>คส</a:t>
            </a:r>
            <a:r>
              <a:rPr lang="th-TH" dirty="0">
                <a:solidFill>
                  <a:srgbClr val="FF0000"/>
                </a:solidFill>
              </a:rPr>
              <a:t>ล.  หมู่ 12 และหมู่ 17 เส้นโปร่งนกเป้า  -  โนนสำราญ  งบประมาณ </a:t>
            </a:r>
            <a:r>
              <a:rPr lang="th-TH" dirty="0">
                <a:solidFill>
                  <a:srgbClr val="FF0000"/>
                </a:solidFill>
                <a:latin typeface="Microsoft Sans Serif" panose="020B0604020202020204" pitchFamily="34" charset="0"/>
              </a:rPr>
              <a:t>228,000.00</a:t>
            </a:r>
            <a:r>
              <a:rPr lang="th-TH" dirty="0">
                <a:solidFill>
                  <a:srgbClr val="FF0000"/>
                </a:solidFill>
              </a:rPr>
              <a:t>  บาท</a:t>
            </a:r>
          </a:p>
          <a:p>
            <a:r>
              <a:rPr lang="th-TH" dirty="0">
                <a:solidFill>
                  <a:srgbClr val="FF0000"/>
                </a:solidFill>
              </a:rPr>
              <a:t>8.</a:t>
            </a:r>
            <a:r>
              <a:rPr lang="th-TH" dirty="0">
                <a:solidFill>
                  <a:srgbClr val="FF0000"/>
                </a:solidFill>
                <a:latin typeface="Microsoft Sans Serif" panose="020B0604020202020204" pitchFamily="34" charset="0"/>
              </a:rPr>
              <a:t> ก่อสร้างถนน  </a:t>
            </a:r>
            <a:r>
              <a:rPr lang="th-TH" dirty="0" err="1">
                <a:solidFill>
                  <a:srgbClr val="FF0000"/>
                </a:solidFill>
                <a:latin typeface="Microsoft Sans Serif" panose="020B0604020202020204" pitchFamily="34" charset="0"/>
              </a:rPr>
              <a:t>คส</a:t>
            </a:r>
            <a:r>
              <a:rPr lang="th-TH" dirty="0">
                <a:solidFill>
                  <a:srgbClr val="FF0000"/>
                </a:solidFill>
                <a:latin typeface="Microsoft Sans Serif" panose="020B0604020202020204" pitchFamily="34" charset="0"/>
              </a:rPr>
              <a:t>ล. หมู่ 4 เส้นเหนือบ้าน</a:t>
            </a:r>
            <a:r>
              <a:rPr lang="th-TH" dirty="0">
                <a:solidFill>
                  <a:srgbClr val="FF0000"/>
                </a:solidFill>
              </a:rPr>
              <a:t>   งบประมาณ </a:t>
            </a:r>
            <a:r>
              <a:rPr lang="th-TH" dirty="0">
                <a:solidFill>
                  <a:srgbClr val="FF0000"/>
                </a:solidFill>
                <a:latin typeface="Microsoft Sans Serif" panose="020B0604020202020204" pitchFamily="34" charset="0"/>
              </a:rPr>
              <a:t>229,000.00</a:t>
            </a:r>
            <a:r>
              <a:rPr lang="th-TH" dirty="0">
                <a:solidFill>
                  <a:srgbClr val="FF0000"/>
                </a:solidFill>
              </a:rPr>
              <a:t>  บาท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EFBF7FF1-A758-40B1-A747-69245D5AC86B}"/>
              </a:ext>
            </a:extLst>
          </p:cNvPr>
          <p:cNvSpPr/>
          <p:nvPr/>
        </p:nvSpPr>
        <p:spPr>
          <a:xfrm>
            <a:off x="241812" y="212145"/>
            <a:ext cx="55634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th-TH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            รายงานผลการปฏิบัติงาน ประจำปีงบประมาณ พ.ศ. 2565 /12</a:t>
            </a:r>
            <a:endParaRPr lang="th-TH" sz="1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79B5FE75-26C7-4216-96B9-30A49DAD573A}"/>
              </a:ext>
            </a:extLst>
          </p:cNvPr>
          <p:cNvSpPr txBox="1"/>
          <p:nvPr/>
        </p:nvSpPr>
        <p:spPr>
          <a:xfrm>
            <a:off x="692696" y="611560"/>
            <a:ext cx="5760640" cy="7848302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FF00"/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มาตรากรในการป้องกันการแพร่ระบาดของเชื้อไวรัสโค</a:t>
            </a:r>
            <a:r>
              <a:rPr lang="th-TH" dirty="0" err="1">
                <a:solidFill>
                  <a:srgbClr val="FFFF00"/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โร</a:t>
            </a:r>
            <a:r>
              <a:rPr lang="th-TH" dirty="0">
                <a:solidFill>
                  <a:srgbClr val="FFFF00"/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น่า 2019  ศูนย์พัฒนาเด็กบ้านสร้อย  มีจุดคัดกรองวัดไข้ จุดล้างมือ ล้างเท้า เปลี่ยนเสื้อผ้าเด็ก รวมทั้งเตรียมการทำความสะอาดสถานที่ อุปกรณ์ มีกำหนดพื้นที่เว้นระยะห่าง เช่น </a:t>
            </a:r>
            <a:r>
              <a:rPr lang="th-TH" dirty="0" err="1">
                <a:solidFill>
                  <a:srgbClr val="FFFF00"/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การทำ</a:t>
            </a:r>
            <a:r>
              <a:rPr lang="th-TH" dirty="0">
                <a:solidFill>
                  <a:srgbClr val="FFFF00"/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กิจกรรม การจัดพื้นที่นอน การรับประทานอาหารด้วย ในส่วนของครูและผู้ดูแล</a:t>
            </a:r>
            <a:r>
              <a:rPr lang="th-TH" dirty="0">
                <a:solidFill>
                  <a:srgbClr val="FFFF00"/>
                </a:solidFill>
              </a:rPr>
              <a:t>เด็ก</a:t>
            </a:r>
          </a:p>
          <a:p>
            <a:endParaRPr lang="th-TH" dirty="0">
              <a:solidFill>
                <a:srgbClr val="FFFF00"/>
              </a:solidFill>
            </a:endParaRPr>
          </a:p>
          <a:p>
            <a:endParaRPr lang="th-TH" dirty="0">
              <a:solidFill>
                <a:srgbClr val="FFFF00"/>
              </a:solidFill>
            </a:endParaRPr>
          </a:p>
          <a:p>
            <a:endParaRPr lang="th-TH" dirty="0">
              <a:solidFill>
                <a:srgbClr val="FFFF00"/>
              </a:solidFill>
            </a:endParaRPr>
          </a:p>
          <a:p>
            <a:endParaRPr lang="th-TH" dirty="0">
              <a:solidFill>
                <a:srgbClr val="FFFF00"/>
              </a:solidFill>
            </a:endParaRPr>
          </a:p>
          <a:p>
            <a:endParaRPr lang="th-TH" dirty="0">
              <a:solidFill>
                <a:srgbClr val="FFFF00"/>
              </a:solidFill>
            </a:endParaRPr>
          </a:p>
          <a:p>
            <a:endParaRPr lang="th-TH" dirty="0">
              <a:solidFill>
                <a:srgbClr val="FFFF00"/>
              </a:solidFill>
            </a:endParaRPr>
          </a:p>
          <a:p>
            <a:endParaRPr lang="th-TH" dirty="0">
              <a:solidFill>
                <a:srgbClr val="FFFF00"/>
              </a:solidFill>
            </a:endParaRPr>
          </a:p>
          <a:p>
            <a:endParaRPr lang="th-TH" dirty="0">
              <a:solidFill>
                <a:srgbClr val="FFFF00"/>
              </a:solidFill>
            </a:endParaRPr>
          </a:p>
          <a:p>
            <a:endParaRPr lang="th-TH" dirty="0">
              <a:solidFill>
                <a:srgbClr val="FFFF00"/>
              </a:solidFill>
            </a:endParaRPr>
          </a:p>
          <a:p>
            <a:endParaRPr lang="th-TH" dirty="0">
              <a:solidFill>
                <a:srgbClr val="FFFF00"/>
              </a:solidFill>
            </a:endParaRPr>
          </a:p>
          <a:p>
            <a:endParaRPr lang="th-TH" dirty="0">
              <a:solidFill>
                <a:srgbClr val="FFFF00"/>
              </a:solidFill>
            </a:endParaRPr>
          </a:p>
          <a:p>
            <a:endParaRPr lang="th-TH" dirty="0">
              <a:solidFill>
                <a:srgbClr val="FFFF00"/>
              </a:solidFill>
            </a:endParaRPr>
          </a:p>
          <a:p>
            <a:endParaRPr lang="th-TH" dirty="0">
              <a:solidFill>
                <a:srgbClr val="FFFF00"/>
              </a:solidFill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7372E7F-A226-4074-9C41-11E2AD243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36" y="3059832"/>
            <a:ext cx="2174072" cy="129528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89D6B4A-10C3-4B07-B291-A64CF2606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341" y="3059832"/>
            <a:ext cx="2315686" cy="1295284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95B13B7-0776-4621-9B8A-51C021D9C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489" y="4782454"/>
            <a:ext cx="2126566" cy="129528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5C9AFA2-06B0-43B6-AE6B-B6A787687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220" y="4824657"/>
            <a:ext cx="2315686" cy="129528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B1AFAB6-05F6-4E6B-959B-CA942C168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489" y="6505076"/>
            <a:ext cx="2174072" cy="1295284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AD88ABB-EC76-443B-9BBF-5A38929B8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4341" y="6487156"/>
            <a:ext cx="2315686" cy="1313203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8407D77F-0397-4C1C-98AC-2B6E21F83D3C}"/>
              </a:ext>
            </a:extLst>
          </p:cNvPr>
          <p:cNvSpPr/>
          <p:nvPr/>
        </p:nvSpPr>
        <p:spPr>
          <a:xfrm>
            <a:off x="241812" y="212145"/>
            <a:ext cx="55634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th-TH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            รายงานผลการปฏิบัติงาน ประจำปีงบประมาณ พ.ศ. 2565 /13</a:t>
            </a:r>
            <a:endParaRPr lang="th-TH" sz="1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1151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07696439-0A30-433E-94DB-EF3E36F327BB}"/>
              </a:ext>
            </a:extLst>
          </p:cNvPr>
          <p:cNvSpPr txBox="1"/>
          <p:nvPr/>
        </p:nvSpPr>
        <p:spPr>
          <a:xfrm>
            <a:off x="476672" y="683568"/>
            <a:ext cx="5904656" cy="7848302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rgbClr val="FFFF00"/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โครงการควบคุมป้องกันโรคพิษสุนัขบ้า</a:t>
            </a:r>
          </a:p>
          <a:p>
            <a:pPr algn="ctr"/>
            <a:endParaRPr lang="th-TH" sz="36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pPr algn="ctr"/>
            <a:endParaRPr lang="th-TH" sz="36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pPr algn="ctr"/>
            <a:endParaRPr lang="th-TH" sz="36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pPr algn="ctr"/>
            <a:endParaRPr lang="th-TH" sz="36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pPr algn="ctr"/>
            <a:endParaRPr lang="th-TH" sz="36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pPr algn="ctr"/>
            <a:endParaRPr lang="th-TH" sz="36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pPr algn="ctr"/>
            <a:endParaRPr lang="th-TH" sz="36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pPr algn="ctr"/>
            <a:endParaRPr lang="th-TH" sz="36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pPr algn="ctr"/>
            <a:endParaRPr lang="th-TH" sz="36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pPr algn="ctr"/>
            <a:endParaRPr lang="th-TH" sz="36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pPr algn="ctr"/>
            <a:endParaRPr lang="th-TH" sz="36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pPr algn="ctr"/>
            <a:endParaRPr lang="th-TH" sz="36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pPr algn="ctr"/>
            <a:endParaRPr lang="th-TH" sz="36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E09D662-24B2-409A-A036-7A8E616F0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0" y="1709906"/>
            <a:ext cx="2491828" cy="2353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BC97050-660A-479A-BFCA-C33BBA55C9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19" y="2191761"/>
            <a:ext cx="1857449" cy="1868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6DEC6121-713A-49BE-9701-B64CCC1EC2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714" y="7022901"/>
            <a:ext cx="2747986" cy="154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74B876B-5A6B-466F-A4C1-E14386A7F6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" y="7020272"/>
            <a:ext cx="2379934" cy="1784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81928F27-FF80-479A-A863-3FA4E6AB3FBE}"/>
              </a:ext>
            </a:extLst>
          </p:cNvPr>
          <p:cNvSpPr/>
          <p:nvPr/>
        </p:nvSpPr>
        <p:spPr>
          <a:xfrm>
            <a:off x="241812" y="212145"/>
            <a:ext cx="55634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th-TH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            รายงานผลการปฏิบัติงาน ประจำปีงบประมาณ พ.ศ. 2565 /14</a:t>
            </a:r>
            <a:endParaRPr lang="th-TH" sz="1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9052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4CB81D7-FC01-4CAF-B795-53F1F7F417A8}"/>
              </a:ext>
            </a:extLst>
          </p:cNvPr>
          <p:cNvSpPr txBox="1"/>
          <p:nvPr/>
        </p:nvSpPr>
        <p:spPr>
          <a:xfrm>
            <a:off x="332656" y="539552"/>
            <a:ext cx="6381328" cy="8094524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4000" dirty="0">
                <a:solidFill>
                  <a:srgbClr val="FFFF00"/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โครงการฉัดพ่นหมอกควันกำจัดยุงลายประจำปี</a:t>
            </a:r>
            <a:r>
              <a:rPr lang="en-US" sz="4000" dirty="0">
                <a:solidFill>
                  <a:srgbClr val="FFFF00"/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2565</a:t>
            </a:r>
          </a:p>
          <a:p>
            <a:endParaRPr lang="en-US" sz="40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endParaRPr lang="en-US" sz="40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endParaRPr lang="en-US" sz="40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endParaRPr lang="en-US" sz="40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endParaRPr lang="en-US" sz="40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endParaRPr lang="en-US" sz="40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endParaRPr lang="en-US" sz="40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endParaRPr lang="en-US" sz="40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endParaRPr lang="en-US" sz="40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endParaRPr lang="en-US" sz="40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endParaRPr lang="en-US" sz="40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endParaRPr lang="th-TH" sz="4000" dirty="0">
              <a:solidFill>
                <a:srgbClr val="FFFF00"/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9ACE819-6F3B-4660-91B7-031FD7126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8" y="4841090"/>
            <a:ext cx="5093184" cy="2864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F837BF4-115A-469D-810E-4077814AA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680"/>
            <a:ext cx="3155233" cy="2365357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12500"/>
          </a:effec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D82CABC-50BD-4928-BB6D-DC02CFB9F1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770" y="1718047"/>
            <a:ext cx="2664294" cy="24219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F1464B56-23BA-483C-9834-DCCED396F00F}"/>
              </a:ext>
            </a:extLst>
          </p:cNvPr>
          <p:cNvSpPr/>
          <p:nvPr/>
        </p:nvSpPr>
        <p:spPr>
          <a:xfrm>
            <a:off x="241812" y="212145"/>
            <a:ext cx="55634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th-TH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            รายงานผลการปฏิบัติงาน ประจำปีงบประมาณ พ.ศ. 2565 /15</a:t>
            </a:r>
            <a:endParaRPr lang="th-TH" sz="1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9133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มนมุมสี่เหลี่ยมด้านทแยงมุม 3"/>
          <p:cNvSpPr/>
          <p:nvPr/>
        </p:nvSpPr>
        <p:spPr>
          <a:xfrm>
            <a:off x="188640" y="611560"/>
            <a:ext cx="6246954" cy="8496944"/>
          </a:xfrm>
          <a:prstGeom prst="round2Diag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th-TH" dirty="0"/>
          </a:p>
          <a:p>
            <a:pPr algn="ctr"/>
            <a:endParaRPr lang="th-TH" dirty="0"/>
          </a:p>
          <a:p>
            <a:r>
              <a:rPr lang="en-US" dirty="0">
                <a:solidFill>
                  <a:schemeClr val="bg1"/>
                </a:solidFill>
              </a:rPr>
              <a:t>www.janlan-acr.go.th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    อบต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จานลาน</a:t>
            </a:r>
          </a:p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E : Mail //sarban_0637040@dla.go.th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โทรศัพท์  0 4598 9663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                         ติดต่อสอบถาม </a:t>
            </a:r>
          </a:p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นายสมหมาย  ศิริอนันต์      นายก อบต.             </a:t>
            </a:r>
            <a:r>
              <a:rPr lang="th-TH" sz="1600" dirty="0">
                <a:latin typeface="TH SarabunPSK" pitchFamily="34" charset="-34"/>
                <a:cs typeface="TH SarabunPSK" pitchFamily="34" charset="-34"/>
                <a:sym typeface="Wingdings"/>
              </a:rPr>
              <a:t>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/>
              <a:t>095-919-9903</a:t>
            </a:r>
            <a:endParaRPr lang="th-TH" sz="2400" dirty="0">
              <a:latin typeface="TH SarabunPSK" pitchFamily="34" charset="-34"/>
              <a:cs typeface="TH SarabunPSK" pitchFamily="34" charset="-34"/>
              <a:sym typeface="Wingdings"/>
            </a:endParaRPr>
          </a:p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นายอัมพร 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ธิ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มาทาน. รองนายก อบต.   </a:t>
            </a:r>
            <a:r>
              <a:rPr lang="th-TH" sz="2000" dirty="0">
                <a:latin typeface="TH SarabunPSK" pitchFamily="34" charset="-34"/>
                <a:cs typeface="TH SarabunPSK" pitchFamily="34" charset="-34"/>
                <a:sym typeface="Wingdings"/>
              </a:rPr>
              <a:t>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1800" dirty="0"/>
              <a:t>085-227-6269</a:t>
            </a:r>
            <a:endParaRPr lang="th-TH" sz="1800" dirty="0">
              <a:latin typeface="TH SarabunPSK" pitchFamily="34" charset="-34"/>
            </a:endParaRPr>
          </a:p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นางสาวดวงพร  จันทร์เอก   รองนายก อบต.          </a:t>
            </a:r>
            <a:r>
              <a:rPr lang="th-TH" sz="2000" dirty="0">
                <a:latin typeface="TH SarabunPSK" pitchFamily="34" charset="-34"/>
                <a:cs typeface="TH SarabunPSK" pitchFamily="34" charset="-34"/>
                <a:sym typeface="Wingdings"/>
              </a:rPr>
              <a:t></a:t>
            </a:r>
            <a:r>
              <a:rPr lang="th-TH" sz="2400" dirty="0"/>
              <a:t>098-670-5622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นางกรศุนา 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วริ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สาร  เลขานุการนายก      </a:t>
            </a:r>
            <a:r>
              <a:rPr lang="th-TH" sz="2000" dirty="0">
                <a:latin typeface="TH SarabunPSK" pitchFamily="34" charset="-34"/>
                <a:cs typeface="TH SarabunPSK" pitchFamily="34" charset="-34"/>
                <a:sym typeface="Wingdings"/>
              </a:rPr>
              <a:t></a:t>
            </a:r>
            <a:r>
              <a:rPr lang="th-TH" dirty="0"/>
              <a:t>065-296</a:t>
            </a:r>
            <a:r>
              <a:rPr lang="en-US" sz="1800" dirty="0">
                <a:cs typeface="+mj-cs"/>
              </a:rPr>
              <a:t>-5889</a:t>
            </a:r>
            <a:endParaRPr lang="th-TH" sz="1800" dirty="0">
              <a:latin typeface="TH SarabunPSK" pitchFamily="34" charset="-34"/>
              <a:cs typeface="+mj-cs"/>
            </a:endParaRPr>
          </a:p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นายแอกเทพ เอก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ทัตร์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 รอง ปลัด อบต. รก.ปลัด </a:t>
            </a:r>
            <a:r>
              <a:rPr lang="th-TH" sz="2000" dirty="0">
                <a:latin typeface="TH SarabunPSK" pitchFamily="34" charset="-34"/>
                <a:cs typeface="TH SarabunPSK" pitchFamily="34" charset="-34"/>
                <a:sym typeface="Wingdings"/>
              </a:rPr>
              <a:t></a:t>
            </a:r>
            <a:r>
              <a:rPr lang="th-TH" dirty="0"/>
              <a:t>081-999-2784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ติดต่อดูดสิ่ง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ปฎิ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กูล </a:t>
            </a:r>
            <a:r>
              <a:rPr lang="th-TH" sz="1800" dirty="0">
                <a:latin typeface="TH SarabunPSK" pitchFamily="34" charset="-34"/>
                <a:cs typeface="TH SarabunPSK" pitchFamily="34" charset="-34"/>
                <a:sym typeface="Wingdings"/>
              </a:rPr>
              <a:t> </a:t>
            </a:r>
            <a:r>
              <a:rPr lang="th-TH" sz="2400" dirty="0">
                <a:latin typeface="TH SarabunPSK" pitchFamily="34" charset="-34"/>
                <a:sym typeface="Wingdings"/>
              </a:rPr>
              <a:t>087-254-2043 ,093-552-1176</a:t>
            </a:r>
            <a:r>
              <a:rPr lang="th-TH" sz="2400" dirty="0">
                <a:latin typeface="TH SarabunPSK" pitchFamily="34" charset="-34"/>
              </a:rPr>
              <a:t> 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  <a:sym typeface="Wingdings"/>
              </a:rPr>
              <a:t>ศูนย์รับเรื่องราว ร้องเรียน/ร้องทุกข์ </a:t>
            </a:r>
            <a:r>
              <a:rPr lang="th-TH" sz="1800" dirty="0">
                <a:latin typeface="TH SarabunPSK" pitchFamily="34" charset="-34"/>
                <a:cs typeface="TH SarabunPSK" pitchFamily="34" charset="-34"/>
                <a:sym typeface="Wingdings"/>
              </a:rPr>
              <a:t></a:t>
            </a:r>
            <a:r>
              <a:rPr lang="th-TH" sz="1800" b="1" dirty="0">
                <a:latin typeface="TH SarabunPSK" pitchFamily="34" charset="-34"/>
                <a:cs typeface="TH SarabunPSK" pitchFamily="34" charset="-34"/>
                <a:sym typeface="Wingdings"/>
              </a:rPr>
              <a:t> </a:t>
            </a:r>
            <a:r>
              <a:rPr lang="th-TH" sz="2400" b="1" dirty="0">
                <a:latin typeface="TH SarabunPSK" pitchFamily="34" charset="-34"/>
                <a:sym typeface="Wingdings"/>
              </a:rPr>
              <a:t>0 4598 9663</a:t>
            </a:r>
            <a:endParaRPr lang="th-TH" sz="2400" dirty="0">
              <a:latin typeface="TH SarabunPSK" pitchFamily="34" charset="-34"/>
            </a:endParaRPr>
          </a:p>
          <a:p>
            <a:r>
              <a:rPr lang="th-TH" dirty="0">
                <a:latin typeface="TH SarabunPSK" pitchFamily="34" charset="-34"/>
                <a:cs typeface="TH SarabunPSK" pitchFamily="34" charset="-34"/>
                <a:sym typeface="Wingdings"/>
              </a:rPr>
              <a:t>เจ็บ ป่วย ฉุกเฉิน โทรแจ้ง </a:t>
            </a:r>
            <a:r>
              <a:rPr lang="th-TH" sz="1800" dirty="0">
                <a:latin typeface="TH SarabunPSK" pitchFamily="34" charset="-34"/>
                <a:cs typeface="TH SarabunPSK" pitchFamily="34" charset="-34"/>
                <a:sym typeface="Wingdings"/>
              </a:rPr>
              <a:t> </a:t>
            </a:r>
            <a:r>
              <a:rPr lang="th-TH" sz="1800" b="1" dirty="0">
                <a:latin typeface="TH SarabunPSK" pitchFamily="34" charset="-34"/>
                <a:cs typeface="TH SarabunPSK" pitchFamily="34" charset="-34"/>
                <a:sym typeface="Wingdings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  <a:sym typeface="Wingdings"/>
              </a:rPr>
              <a:t>1669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  <a:sym typeface="Wingdings"/>
            </a:endParaRPr>
          </a:p>
          <a:p>
            <a:r>
              <a:rPr lang="th-TH" dirty="0">
                <a:latin typeface="TH SarabunPSK" pitchFamily="34" charset="-34"/>
                <a:cs typeface="TH SarabunPSK" pitchFamily="34" charset="-34"/>
                <a:sym typeface="Wingdings"/>
              </a:rPr>
              <a:t>งานป้องกันและบรรเทาสาธารณภัย </a:t>
            </a:r>
            <a:r>
              <a:rPr lang="th-TH" sz="1800" dirty="0">
                <a:latin typeface="TH SarabunPSK" pitchFamily="34" charset="-34"/>
                <a:cs typeface="TH SarabunPSK" pitchFamily="34" charset="-34"/>
                <a:sym typeface="Wingdings"/>
              </a:rPr>
              <a:t>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400" dirty="0">
                <a:latin typeface="TH SarabunPSK" pitchFamily="34" charset="-34"/>
                <a:cs typeface="+mj-cs"/>
              </a:rPr>
              <a:t>0 4598  9663</a:t>
            </a:r>
            <a:r>
              <a:rPr lang="en-US" sz="2400" dirty="0">
                <a:latin typeface="TH SarabunPSK" pitchFamily="34" charset="-34"/>
                <a:cs typeface="+mj-cs"/>
              </a:rPr>
              <a:t> </a:t>
            </a:r>
            <a:endParaRPr lang="th-TH" sz="2400" dirty="0">
              <a:latin typeface="TH SarabunPSK" pitchFamily="34" charset="-34"/>
              <a:cs typeface="+mj-cs"/>
              <a:sym typeface="Wingdings"/>
            </a:endParaRPr>
          </a:p>
          <a:p>
            <a:r>
              <a:rPr lang="th-TH" dirty="0">
                <a:latin typeface="TH SarabunPSK" pitchFamily="34" charset="-34"/>
                <a:cs typeface="TH SarabunPSK" pitchFamily="34" charset="-34"/>
                <a:sym typeface="Wingdings"/>
              </a:rPr>
              <a:t>ที่ทำการองค์การบริหารส่วนตำบลจานลาน</a:t>
            </a:r>
            <a:br>
              <a:rPr lang="th-TH" dirty="0">
                <a:latin typeface="TH SarabunPSK" pitchFamily="34" charset="-34"/>
                <a:cs typeface="TH SarabunPSK" pitchFamily="34" charset="-34"/>
                <a:sym typeface="Wingdings"/>
              </a:rPr>
            </a:br>
            <a:r>
              <a:rPr lang="en-US" dirty="0">
                <a:latin typeface="TH SarabunPSK" pitchFamily="34" charset="-34"/>
                <a:cs typeface="TH SarabunPSK" pitchFamily="34" charset="-34"/>
                <a:sym typeface="Wingdings"/>
              </a:rPr>
              <a:t>99 </a:t>
            </a:r>
            <a:r>
              <a:rPr lang="th-TH" dirty="0">
                <a:latin typeface="TH SarabunPSK" pitchFamily="34" charset="-34"/>
                <a:cs typeface="TH SarabunPSK" pitchFamily="34" charset="-34"/>
                <a:sym typeface="Wingdings"/>
              </a:rPr>
              <a:t>หมู่ที่ </a:t>
            </a:r>
            <a:r>
              <a:rPr lang="en-US" dirty="0">
                <a:latin typeface="TH SarabunPSK" pitchFamily="34" charset="-34"/>
                <a:cs typeface="TH SarabunPSK" pitchFamily="34" charset="-34"/>
                <a:sym typeface="Wingdings"/>
              </a:rPr>
              <a:t>5</a:t>
            </a:r>
            <a:r>
              <a:rPr lang="th-TH" dirty="0">
                <a:latin typeface="TH SarabunPSK" pitchFamily="34" charset="-34"/>
                <a:cs typeface="TH SarabunPSK" pitchFamily="34" charset="-34"/>
                <a:sym typeface="Wingdings"/>
              </a:rPr>
              <a:t> ตำบลจานลาน  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  <a:sym typeface="Wingdings"/>
              </a:rPr>
              <a:t>อำเภอพนา  จังหวัดอำนาจเจริญ 37</a:t>
            </a:r>
            <a:r>
              <a:rPr lang="en-US" dirty="0">
                <a:latin typeface="TH SarabunPSK" pitchFamily="34" charset="-34"/>
                <a:cs typeface="TH SarabunPSK" pitchFamily="34" charset="-34"/>
                <a:sym typeface="Wingdings"/>
              </a:rPr>
              <a:t>180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57232" y="1517672"/>
            <a:ext cx="342754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ช่องทางติดต่อ/ขอรับบริการ</a:t>
            </a:r>
          </a:p>
        </p:txBody>
      </p:sp>
      <p:pic>
        <p:nvPicPr>
          <p:cNvPr id="7" name="Picture 2" descr="ผลการค้นหารูปภาพสำหรับ โลโก้ เฟสบุ๊ค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792" y="2712926"/>
            <a:ext cx="441461" cy="432000"/>
          </a:xfrm>
          <a:prstGeom prst="rect">
            <a:avLst/>
          </a:prstGeom>
          <a:noFill/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AD2C287-D49C-4C8B-A8C8-264658E1F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128" y="676351"/>
            <a:ext cx="1700931" cy="1682642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19CF8F0D-B5EF-46DC-9661-93E9790E0C3D}"/>
              </a:ext>
            </a:extLst>
          </p:cNvPr>
          <p:cNvSpPr/>
          <p:nvPr/>
        </p:nvSpPr>
        <p:spPr>
          <a:xfrm>
            <a:off x="241812" y="212145"/>
            <a:ext cx="55634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th-TH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            รายงานผลการปฏิบัติงาน ประจำปีงบประมาณ พ.ศ. 2565 /16</a:t>
            </a:r>
            <a:endParaRPr lang="th-TH" sz="1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3891486" y="7096660"/>
            <a:ext cx="30444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PatPong Extend" pitchFamily="2" charset="-34"/>
                <a:cs typeface="DSN PatPong Extend" pitchFamily="2" charset="-34"/>
              </a:rPr>
              <a:t>งานประชาสัมพันธ์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793994" y="7512472"/>
            <a:ext cx="17507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>
                <a:ln w="11430"/>
                <a:solidFill>
                  <a:srgbClr val="ED0DC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Poppy" pitchFamily="2" charset="-34"/>
                <a:cs typeface="DSN Poppy" pitchFamily="2" charset="-34"/>
              </a:rPr>
              <a:t>อบตจานลาน.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826862" y="8405510"/>
            <a:ext cx="16850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ThaiRat" pitchFamily="2" charset="-34"/>
                <a:cs typeface="DSN ThaiRat" pitchFamily="2" charset="-34"/>
                <a:sym typeface="Wingdings"/>
              </a:rPr>
              <a:t></a:t>
            </a:r>
            <a:r>
              <a:rPr lang="th-TH" sz="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ThaiRat" pitchFamily="2" charset="-34"/>
                <a:cs typeface="DSN ThaiRat" pitchFamily="2" charset="-34"/>
                <a:sym typeface="Wingdings"/>
              </a:rPr>
              <a:t> </a:t>
            </a:r>
            <a:r>
              <a:rPr lang="th-TH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ThaiRat" pitchFamily="2" charset="-34"/>
                <a:cs typeface="DSN ThaiRat" pitchFamily="2" charset="-34"/>
              </a:rPr>
              <a:t>0</a:t>
            </a:r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ThaiRat" pitchFamily="2" charset="-34"/>
                <a:cs typeface="DSN ThaiRat" pitchFamily="2" charset="-34"/>
              </a:rPr>
              <a:t> 4598 9663</a:t>
            </a:r>
            <a:endParaRPr lang="th-TH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ThaiRat" pitchFamily="2" charset="-34"/>
              <a:cs typeface="DSN ThaiRat" pitchFamily="2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418892" y="7882290"/>
            <a:ext cx="25010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cap="none" spc="50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SukSaWat" pitchFamily="2" charset="-34"/>
                <a:cs typeface="DSN SukSaWat" pitchFamily="2" charset="-34"/>
              </a:rPr>
              <a:t>www.janlan-acr.go.th</a:t>
            </a:r>
            <a:endParaRPr lang="th-TH" cap="none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SukSaWat" pitchFamily="2" charset="-34"/>
              <a:cs typeface="DSN SukSaWat" pitchFamily="2" charset="-34"/>
            </a:endParaRPr>
          </a:p>
        </p:txBody>
      </p:sp>
      <p:pic>
        <p:nvPicPr>
          <p:cNvPr id="2" name="Picture 2" descr="ผลการค้นหารูปภาพสำหรับ โลโก้ เฟสบุ๊ค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1245" y="7603692"/>
            <a:ext cx="441461" cy="432000"/>
          </a:xfrm>
          <a:prstGeom prst="rect">
            <a:avLst/>
          </a:prstGeom>
          <a:noFill/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4FDF78B-E3F5-456D-A711-F9647741F0B3}"/>
              </a:ext>
            </a:extLst>
          </p:cNvPr>
          <p:cNvSpPr txBox="1"/>
          <p:nvPr/>
        </p:nvSpPr>
        <p:spPr>
          <a:xfrm>
            <a:off x="2512050" y="719334"/>
            <a:ext cx="45638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chemeClr val="accent5">
                    <a:lumMod val="50000"/>
                  </a:schemeClr>
                </a:solidFill>
                <a:latin typeface="TH Srisakdi" panose="02000506000000020004" pitchFamily="2" charset="-34"/>
                <a:cs typeface="TH Srisakdi" panose="02000506000000020004" pitchFamily="2" charset="-34"/>
              </a:rPr>
              <a:t>   </a:t>
            </a:r>
            <a:r>
              <a:rPr lang="th-TH" sz="3200" dirty="0">
                <a:solidFill>
                  <a:schemeClr val="accent6">
                    <a:lumMod val="75000"/>
                  </a:schemeClr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ข้าวหอมชั้นดี   มีผ้าไหมมัดหมี่งาม  </a:t>
            </a:r>
          </a:p>
          <a:p>
            <a:r>
              <a:rPr lang="th-TH" sz="3200" dirty="0">
                <a:solidFill>
                  <a:schemeClr val="accent6">
                    <a:lumMod val="75000"/>
                  </a:schemeClr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     นำชุมชนเศรษฐกิจพอเพียง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สี่เหลี่ยมมุมเว้า 22"/>
          <p:cNvSpPr/>
          <p:nvPr/>
        </p:nvSpPr>
        <p:spPr>
          <a:xfrm>
            <a:off x="321447" y="5135614"/>
            <a:ext cx="6215106" cy="3868825"/>
          </a:xfrm>
          <a:prstGeom prst="plaque">
            <a:avLst>
              <a:gd name="adj" fmla="val 4060"/>
            </a:avLst>
          </a:prstGeom>
          <a:solidFill>
            <a:schemeClr val="lt1">
              <a:alpha val="77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endParaRPr lang="th-TH" sz="16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endParaRPr lang="th-TH" sz="16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                             สวัสดีครับ พ่อแม่ พี่น้อง ชาวตำบลจานลานที่เคารพ กระผมดีใจเป็นอย่างยิ่ง</a:t>
            </a:r>
          </a:p>
          <a:p>
            <a:pPr algn="thaiDist"/>
            <a:r>
              <a:rPr lang="th-TH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                                     ที่องค์การบริหารส่วนตำบลจานลาน ได้จัดทำวารสารประชาสัมพันธ์          		เพื่อรายงานผลการปฏิบัติงานประจำปี 25๖5 ให้พี่น้องประชาชนได้รับทราบความก้าวหน้าตามนโยบายของคณะผู้บริหาร  เพื่อประโยชน์ของพี่น้องชาวจานลานทุกคน  และเพื่อแนวทางการบริหารงานภายใต้หลักการบริหารบ้านเมืองที่ดี  กระผมกราบขอบพระคุณพี่น้องชาวตำบลจานลาน คณะผู้บริหาร สมาชิกสภาฯ พนักงาน ลูกจ้างทุกท่านที่ได้มีส่วนร่วมในทุกกิจกรรม ทุกโครงการที่ทางองค์การบริหารส่วนตำบลจานลานได้จัดขึ้น จนสำเร็จลุล่วงไปด้วยดี และกระผมจะปฏิบัติหน้าที่อย่างเต็มความสามารถเพื่อพ่อแม่พี่น้องทุก  ภายใต้นโยบายในการบริหารตามคำขวัญ “ความประทับใจเป็นของท่าน  การบริการเป็นของเรา” เพื่อประโยชน์ของพี่น้องชาวตำบลจานลานต่อไป</a:t>
            </a:r>
          </a:p>
          <a:p>
            <a:pPr algn="thaiDist"/>
            <a:r>
              <a:rPr lang="th-TH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				  ด้วยความเคารพ</a:t>
            </a:r>
          </a:p>
          <a:p>
            <a:pPr algn="thaiDist"/>
            <a:r>
              <a:rPr lang="th-TH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			                    นายเอกเทพ  เอก</a:t>
            </a:r>
            <a:r>
              <a:rPr lang="th-TH" sz="1600" dirty="0" err="1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ทัตร์</a:t>
            </a:r>
            <a:endParaRPr lang="th-TH" sz="16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			    รองปลัดองค์การบริหารส่วนตำบล รักษาราชการแทน  </a:t>
            </a:r>
            <a:endParaRPr lang="th-TH" sz="18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18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                                                              </a:t>
            </a:r>
            <a:r>
              <a:rPr lang="th-TH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ปลัดองค์การบริหารส่วนตำบลจานลาน</a:t>
            </a:r>
          </a:p>
        </p:txBody>
      </p:sp>
      <p:sp>
        <p:nvSpPr>
          <p:cNvPr id="15" name="สี่เหลี่ยมมุมเว้า 14"/>
          <p:cNvSpPr/>
          <p:nvPr/>
        </p:nvSpPr>
        <p:spPr>
          <a:xfrm>
            <a:off x="285728" y="494076"/>
            <a:ext cx="6215106" cy="4357718"/>
          </a:xfrm>
          <a:prstGeom prst="plaque">
            <a:avLst>
              <a:gd name="adj" fmla="val 3518"/>
            </a:avLst>
          </a:prstGeom>
          <a:solidFill>
            <a:schemeClr val="lt1">
              <a:alpha val="77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endParaRPr lang="th-TH" sz="16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endParaRPr lang="th-TH" sz="16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endParaRPr lang="th-TH" sz="16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16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      </a:t>
            </a:r>
            <a:r>
              <a:rPr lang="th-TH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กราบเรียน พี่น้อง ประชาชนชาวตำบลจานลาน </a:t>
            </a:r>
          </a:p>
          <a:p>
            <a:r>
              <a:rPr lang="th-TH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หัวหน้าส่วนราชการ พร้อมทั้งผู้ที่ได้รับทราบข้อมูลจากเอกสารเผยแพร่</a:t>
            </a:r>
          </a:p>
          <a:p>
            <a:r>
              <a:rPr lang="th-TH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ประชาสัมพันธ์ฉบับนี้</a:t>
            </a:r>
          </a:p>
          <a:p>
            <a:r>
              <a:rPr lang="th-TH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      ข้าพเจ้า นายสมหมาย  ศิริอนันต์ พร้อมคณะผู้บริหาร และสมาชิกสภาองค์การบริหารส่วนตำบล ได้รับความไว้วางใจจากพี่น้องประชาชนชาวตำบลจานลาน ให้มาปฏิบัติหน้าที่ตั้งแต่วันที่ </a:t>
            </a:r>
            <a:r>
              <a:rPr lang="en-US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4 </a:t>
            </a:r>
            <a:r>
              <a:rPr lang="th-TH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มกราคม</a:t>
            </a:r>
            <a:r>
              <a:rPr lang="en-US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พ.ศ. 2565 จนถึงปัจจุบัน คณะผู้บริหาร สมาชิกสภา อบต. และพนักงานเจ้าหน้าที่ รวมถึงหน่วยงานราชการอื่นที่เกี่ยวข้อง       ได้ร่วมกันพัฒนาตำบลจานลาน ด้านต่างๆ ตามยุทธศาสตร์การพัฒนา ในแผนพัฒนาท้องถิ่นขององค์การบริหารส่วนตำบลจานลาน อย่างไม่ย่อท้อต่อหน้าที่ความรับผิดชอบ</a:t>
            </a:r>
          </a:p>
          <a:p>
            <a:r>
              <a:rPr lang="th-TH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       การดำเนินงานในปีงบประมาณ 2565  ที่ผ่านมา องค์การบริหารส่วนตำบลจานลาน ยังคงปฏิบัติงานอย่างต่อเนื่อง เพื่อแก้ไขปัญหา ความเดือดร้อน และความต้องการของประชาชน ในการนี้จึงขอนำเสนอเอกสารเผยแพร่ประชาสัมพันธ์ ผลการดำเนินงานประจำปี 2565 พร้อมขอขอบคุณมา ณ โอกาสนี้</a:t>
            </a:r>
          </a:p>
          <a:p>
            <a:r>
              <a:rPr lang="th-TH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                                                                             ด้วยความเคารพ</a:t>
            </a:r>
          </a:p>
          <a:p>
            <a:r>
              <a:rPr lang="th-TH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			                นายสมหมาย  ศิริอนันต์</a:t>
            </a:r>
          </a:p>
          <a:p>
            <a:pPr algn="thaiDist"/>
            <a:r>
              <a:rPr lang="th-TH" sz="1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			      นายกองค์การบริหารส่วนตำบลจานลาน</a:t>
            </a:r>
          </a:p>
          <a:p>
            <a:endParaRPr lang="th-TH" sz="8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endParaRPr lang="th-TH" sz="18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endParaRPr lang="th-TH" sz="18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1683777" y="785786"/>
            <a:ext cx="10005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WiSaKa" pitchFamily="2" charset="-34"/>
                <a:cs typeface="DSN WiSaKa" pitchFamily="2" charset="-34"/>
              </a:rPr>
              <a:t>สารจาก</a:t>
            </a: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428604" y="1194649"/>
            <a:ext cx="38644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WiSaKa" pitchFamily="2" charset="-34"/>
                <a:cs typeface="DSN WiSaKa" pitchFamily="2" charset="-34"/>
              </a:rPr>
              <a:t>นายกองค์การบริหารส่วนตำบล</a:t>
            </a: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1857364" y="5350999"/>
            <a:ext cx="46434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2400" spc="-100" dirty="0">
                <a:ln w="11430"/>
                <a:solidFill>
                  <a:srgbClr val="0070C0"/>
                </a:solidFill>
                <a:latin typeface="DSN WiSaKa" pitchFamily="2" charset="-34"/>
                <a:cs typeface="DSN WiSaKa" pitchFamily="2" charset="-34"/>
              </a:rPr>
              <a:t>สารจากปลัดองค์การบริหารส่วนตำบลจานลาน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11E66BE-AF51-4740-BB49-68862B61D8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0"/>
          <a:stretch/>
        </p:blipFill>
        <p:spPr>
          <a:xfrm>
            <a:off x="4581128" y="777896"/>
            <a:ext cx="1296144" cy="1647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4B58B9-EC96-4464-B5A0-88A764813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89" y="5350999"/>
            <a:ext cx="1020652" cy="119076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6B1E2BB5-A20A-4577-A38E-E0BC0AE0B75E}"/>
              </a:ext>
            </a:extLst>
          </p:cNvPr>
          <p:cNvSpPr/>
          <p:nvPr/>
        </p:nvSpPr>
        <p:spPr>
          <a:xfrm>
            <a:off x="1799402" y="39695"/>
            <a:ext cx="55634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th-TH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รายงานผลการปฏิบัติงาน ประจำปีงบประมาณ พ.ศ. 2565 / 1</a:t>
            </a:r>
            <a:endParaRPr lang="th-TH" sz="1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57166" y="1835696"/>
            <a:ext cx="6286544" cy="6808270"/>
          </a:xfrm>
          <a:prstGeom prst="rect">
            <a:avLst/>
          </a:prstGeom>
          <a:solidFill>
            <a:schemeClr val="bg1">
              <a:alpha val="66000"/>
            </a:schemeClr>
          </a:solidFill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wrap="square" lIns="91415" tIns="45708" rIns="91415" bIns="45708" numCol="1" anchor="t" anchorCtr="0" compatLnSpc="1">
            <a:prstTxWarp prst="textNoShape">
              <a:avLst/>
            </a:prstTxWarp>
          </a:bodyPr>
          <a:lstStyle/>
          <a:p>
            <a:pPr algn="thaiDist" fontAlgn="base">
              <a:spcBef>
                <a:spcPct val="0"/>
              </a:spcBef>
              <a:spcAft>
                <a:spcPts val="1000"/>
              </a:spcAft>
            </a:pPr>
            <a:endParaRPr lang="th-TH" sz="1400" b="1" dirty="0">
              <a:solidFill>
                <a:srgbClr val="C33BD1"/>
              </a:solidFill>
              <a:effectLst/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ประวัติความเป็นมา องค์การบริหารส่วนตำบลจานลาน  อำเภอพนา  จังหวัดอำนาจเจริญ   ได้ยกฐานะมาจากสภาตำบลเป็นองค์การบริหารส่วนตำบลขึ้น เมื่อปี พ.ศ. 2540 (โดยอาศัยพระราชบัญญัติสภาตำบลและองค์การบริหารส่วนตำบล พ.ศ. 2537) ตามประกาศประกาศกระทรวงมหาดไทย  จัดตั้งขึ้นโดยประกาศกระทรวงมหาดไทย  เรื่อง การจัดตั้งองค์การบริหารส่วนตำบล  ลงวันที่ 16 ธันวาคม พ.ศ. 2539 และตามประกาศในราชกิจจานุเบกษา ฉบับประกาศทั่วไป  เล่ม 113  ตอนพิเศษ 52  ลงวันที่ 25 ธันวาคม  พ.ศ. 2539  มีผลบังคับใช้ตั้งแต่วันที่ 23 กุมภาพันธ์ 2540      </a:t>
            </a:r>
          </a:p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              องค์การบริหารส่วนตำบลจานลาน  ตั้งอยู่เลขที่ 99  หมู่ที่ 5  บ้านดอนแดง  ตำบลจานลาน อำเภอพนา  จังหวัดอำนาจเจริญ  ตั้งอยู่ห่างจากที่ว่าการอำเภอพนา ไปทางทิศตะวันออก ระยะทางประมาณ  7  กิโลเมตร  มีพื้นที่ 84 ตารางกิโลเมตร</a:t>
            </a:r>
          </a:p>
          <a:p>
            <a:endParaRPr lang="en-US" sz="1600" dirty="0">
              <a:latin typeface="TH SarabunPSK" pitchFamily="34" charset="-34"/>
              <a:cs typeface="TH SarabunPSK" pitchFamily="34" charset="-34"/>
            </a:endParaRPr>
          </a:p>
          <a:p>
            <a:endParaRPr lang="en-US" sz="1600" b="1" dirty="0">
              <a:latin typeface="TH SarabunPSK" pitchFamily="34" charset="-34"/>
              <a:cs typeface="TH SarabunPSK" pitchFamily="34" charset="-34"/>
            </a:endParaRPr>
          </a:p>
          <a:p>
            <a:pPr fontAlgn="base">
              <a:spcBef>
                <a:spcPct val="0"/>
              </a:spcBef>
              <a:spcAft>
                <a:spcPts val="1000"/>
              </a:spcAft>
            </a:pPr>
            <a:endParaRPr lang="th-TH" sz="1600" b="1" dirty="0">
              <a:latin typeface="TH SarabunPSK" pitchFamily="34" charset="-34"/>
              <a:ea typeface="Angsana New" pitchFamily="18" charset="-34"/>
              <a:cs typeface="TH SarabunPSK" pitchFamily="34" charset="-34"/>
            </a:endParaRPr>
          </a:p>
          <a:p>
            <a:pPr fontAlgn="base">
              <a:spcBef>
                <a:spcPct val="0"/>
              </a:spcBef>
              <a:spcAft>
                <a:spcPts val="1000"/>
              </a:spcAft>
            </a:pPr>
            <a:br>
              <a:rPr lang="th-TH" sz="1600" dirty="0">
                <a:latin typeface="TH SarabunPSK" pitchFamily="34" charset="-34"/>
                <a:ea typeface="Angsana New" pitchFamily="18" charset="-34"/>
                <a:cs typeface="TH SarabunPSK" pitchFamily="34" charset="-34"/>
              </a:rPr>
            </a:br>
            <a:r>
              <a:rPr lang="th-TH" sz="1600" dirty="0"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		</a:t>
            </a:r>
            <a:r>
              <a:rPr lang="en-US" sz="1600" dirty="0"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			</a:t>
            </a:r>
            <a:r>
              <a:rPr lang="en-US" sz="1800" dirty="0"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					</a:t>
            </a:r>
            <a:endParaRPr lang="th-TH" sz="1800" dirty="0">
              <a:latin typeface="TH SarabunPSK" pitchFamily="34" charset="-34"/>
              <a:ea typeface="Angsana New" pitchFamily="18" charset="-34"/>
              <a:cs typeface="TH SarabunPSK" pitchFamily="34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dirty="0"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27650" name="Picture 2" descr="C:\Users\Administrator\Desktop\New folder (3)\0_9d27d_74b91dfb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2074" y="-305454"/>
            <a:ext cx="3360000" cy="2520000"/>
          </a:xfrm>
          <a:prstGeom prst="rect">
            <a:avLst/>
          </a:prstGeom>
          <a:noFill/>
        </p:spPr>
      </p:pic>
      <p:sp>
        <p:nvSpPr>
          <p:cNvPr id="14" name="สี่เหลี่ยมผืนผ้า 13"/>
          <p:cNvSpPr/>
          <p:nvPr/>
        </p:nvSpPr>
        <p:spPr>
          <a:xfrm>
            <a:off x="2506393" y="1058267"/>
            <a:ext cx="16369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>
                <a:ln w="11430"/>
                <a:latin typeface="Hang 'Em 2" pitchFamily="2" charset="0"/>
                <a:cs typeface="DSN MonTaNa" pitchFamily="2" charset="-34"/>
              </a:rPr>
              <a:t>ข้อมูลพื้นฐาน</a:t>
            </a:r>
          </a:p>
        </p:txBody>
      </p:sp>
      <p:pic>
        <p:nvPicPr>
          <p:cNvPr id="19459" name="Picture 3" descr="C:\Users\Administrator\Desktop\New folder (3)\aecd55ee845988439563b601e19c074b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14" y="6843966"/>
            <a:ext cx="3612040" cy="1800000"/>
          </a:xfrm>
          <a:prstGeom prst="rect">
            <a:avLst/>
          </a:prstGeom>
          <a:noFill/>
        </p:spPr>
      </p:pic>
      <p:pic>
        <p:nvPicPr>
          <p:cNvPr id="23" name="Picture 3" descr="C:\Users\Administrator\Desktop\New folder (3)\aecd55ee845988439563b601e19c074b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31670" y="6843966"/>
            <a:ext cx="3612040" cy="1800000"/>
          </a:xfrm>
          <a:prstGeom prst="rect">
            <a:avLst/>
          </a:prstGeom>
          <a:noFill/>
        </p:spPr>
      </p:pic>
      <p:sp>
        <p:nvSpPr>
          <p:cNvPr id="15" name="สี่เหลี่ยมผืนผ้า 14"/>
          <p:cNvSpPr/>
          <p:nvPr/>
        </p:nvSpPr>
        <p:spPr>
          <a:xfrm>
            <a:off x="241812" y="212145"/>
            <a:ext cx="55634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th-TH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รายงานผลการปฏิบัติงาน ประจำปีงบประมาณ พ.ศ. 2565 / 2</a:t>
            </a:r>
            <a:endParaRPr lang="th-TH" sz="1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E009465-3A32-4555-98AF-97056A25FE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99" y="5265070"/>
            <a:ext cx="3085078" cy="20567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613930" y="683568"/>
            <a:ext cx="4143404" cy="610775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th-TH" sz="1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endParaRPr lang="th-TH" sz="1400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Charm of AU" panose="020B0500040200020003" pitchFamily="34" charset="-34"/>
                <a:cs typeface="+mj-cs"/>
              </a:rPr>
              <a:t>ตำบลจานลาน อำเภอพนา จังหวัดอำนาจเจริญ</a:t>
            </a:r>
          </a:p>
          <a:p>
            <a:r>
              <a:rPr lang="th-TH" sz="1600" dirty="0">
                <a:solidFill>
                  <a:srgbClr val="002060"/>
                </a:solidFill>
                <a:latin typeface="TH Charm of AU" panose="020B0500040200020003" pitchFamily="34" charset="-34"/>
                <a:cs typeface="+mj-cs"/>
              </a:rPr>
              <a:t>              มีจำนวน 18 หมู่บ้าน</a:t>
            </a:r>
          </a:p>
          <a:p>
            <a:r>
              <a:rPr lang="th-TH" sz="1600" dirty="0">
                <a:solidFill>
                  <a:srgbClr val="002060"/>
                </a:solidFill>
                <a:latin typeface="TH Charm of AU" panose="020B0500040200020003" pitchFamily="34" charset="-34"/>
                <a:cs typeface="+mj-cs"/>
              </a:rPr>
              <a:t> จำนวน 2109 ครัวเรือน จำนวนประชากร ดังนี้</a:t>
            </a:r>
          </a:p>
          <a:p>
            <a:r>
              <a:rPr lang="th-TH" sz="1600" dirty="0">
                <a:solidFill>
                  <a:srgbClr val="002060"/>
                </a:solidFill>
                <a:latin typeface="TH Charm of AU" panose="020B0500040200020003" pitchFamily="34" charset="-34"/>
                <a:cs typeface="+mj-cs"/>
              </a:rPr>
              <a:t>-แยกเป็นชาย 4,349  คน</a:t>
            </a:r>
          </a:p>
          <a:p>
            <a:r>
              <a:rPr lang="th-TH" sz="1600" dirty="0">
                <a:solidFill>
                  <a:srgbClr val="002060"/>
                </a:solidFill>
                <a:latin typeface="TH Charm of AU" panose="020B0500040200020003" pitchFamily="34" charset="-34"/>
                <a:cs typeface="+mj-cs"/>
              </a:rPr>
              <a:t>-แยกเป็นหญิง  4,279 คน</a:t>
            </a:r>
          </a:p>
          <a:p>
            <a:r>
              <a:rPr lang="th-TH" sz="1600" dirty="0">
                <a:solidFill>
                  <a:srgbClr val="002060"/>
                </a:solidFill>
                <a:latin typeface="TH Charm of AU" panose="020B0500040200020003" pitchFamily="34" charset="-34"/>
                <a:cs typeface="+mj-cs"/>
              </a:rPr>
              <a:t>รวมประชากรทั้งสิ้น 8,628 คน</a:t>
            </a:r>
          </a:p>
          <a:p>
            <a:endParaRPr lang="en-US" sz="1400" dirty="0">
              <a:solidFill>
                <a:srgbClr val="002060"/>
              </a:solidFill>
              <a:latin typeface="TH SarabunPSK" pitchFamily="34" charset="-34"/>
              <a:cs typeface="+mj-cs"/>
            </a:endParaRPr>
          </a:p>
          <a:p>
            <a:r>
              <a:rPr lang="th-TH" sz="1600" b="1" dirty="0">
                <a:solidFill>
                  <a:schemeClr val="tx2"/>
                </a:solidFill>
                <a:cs typeface="+mj-cs"/>
              </a:rPr>
              <a:t>2.โรงเรียน สังกัดสำนักงานเขตพื้นที่การศึกษาขั้นพื้นฐานในเขตพื้นที่ตำบลจานลาน จำนวน 8 แห่ง</a:t>
            </a:r>
            <a:endParaRPr lang="en-US" sz="1600" dirty="0">
              <a:solidFill>
                <a:schemeClr val="tx2"/>
              </a:solidFill>
              <a:cs typeface="+mj-cs"/>
            </a:endParaRPr>
          </a:p>
          <a:p>
            <a:r>
              <a:rPr lang="en-US" sz="1600" dirty="0">
                <a:solidFill>
                  <a:schemeClr val="tx2"/>
                </a:solidFill>
                <a:cs typeface="+mj-cs"/>
              </a:rPr>
              <a:t>  1.</a:t>
            </a:r>
            <a:r>
              <a:rPr lang="th-TH" sz="1600" dirty="0">
                <a:solidFill>
                  <a:schemeClr val="tx2"/>
                </a:solidFill>
                <a:cs typeface="+mj-cs"/>
              </a:rPr>
              <a:t>โรงเรียนบ้านจานลาน</a:t>
            </a:r>
            <a:endParaRPr lang="en-US" sz="1600" dirty="0">
              <a:solidFill>
                <a:schemeClr val="tx2"/>
              </a:solidFill>
              <a:cs typeface="+mj-cs"/>
            </a:endParaRPr>
          </a:p>
          <a:p>
            <a:r>
              <a:rPr lang="en-US" sz="1600" dirty="0">
                <a:solidFill>
                  <a:schemeClr val="tx2"/>
                </a:solidFill>
                <a:cs typeface="+mj-cs"/>
              </a:rPr>
              <a:t>  </a:t>
            </a:r>
            <a:r>
              <a:rPr lang="th-TH" sz="1600" dirty="0">
                <a:solidFill>
                  <a:schemeClr val="tx2"/>
                </a:solidFill>
                <a:cs typeface="+mj-cs"/>
              </a:rPr>
              <a:t>2.โรงเรียนบ้านสร้อย (ประชารัฐรังสรรค์)</a:t>
            </a:r>
            <a:endParaRPr lang="en-US" sz="1600" dirty="0">
              <a:solidFill>
                <a:schemeClr val="tx2"/>
              </a:solidFill>
              <a:cs typeface="+mj-cs"/>
            </a:endParaRPr>
          </a:p>
          <a:p>
            <a:r>
              <a:rPr lang="en-US" sz="1600" dirty="0">
                <a:solidFill>
                  <a:schemeClr val="tx2"/>
                </a:solidFill>
                <a:cs typeface="+mj-cs"/>
              </a:rPr>
              <a:t>  3.</a:t>
            </a:r>
            <a:r>
              <a:rPr lang="th-TH" sz="1600" dirty="0">
                <a:solidFill>
                  <a:schemeClr val="tx2"/>
                </a:solidFill>
                <a:cs typeface="+mj-cs"/>
              </a:rPr>
              <a:t>โรงเรียนบ้านโนนหวางโนนก</a:t>
            </a:r>
            <a:r>
              <a:rPr lang="th-TH" sz="1600" dirty="0" err="1">
                <a:solidFill>
                  <a:schemeClr val="tx2"/>
                </a:solidFill>
                <a:cs typeface="+mj-cs"/>
              </a:rPr>
              <a:t>ุง</a:t>
            </a:r>
            <a:endParaRPr lang="en-US" sz="1600" dirty="0">
              <a:solidFill>
                <a:schemeClr val="tx2"/>
              </a:solidFill>
              <a:cs typeface="+mj-cs"/>
            </a:endParaRPr>
          </a:p>
          <a:p>
            <a:r>
              <a:rPr lang="th-TH" sz="1600" dirty="0">
                <a:solidFill>
                  <a:schemeClr val="tx2"/>
                </a:solidFill>
                <a:cs typeface="+mj-cs"/>
              </a:rPr>
              <a:t>  4.โรงเรียนบ้านสรีคุณคุรุประชาวิทยา</a:t>
            </a:r>
            <a:endParaRPr lang="en-US" sz="1600" dirty="0">
              <a:solidFill>
                <a:schemeClr val="tx2"/>
              </a:solidFill>
              <a:cs typeface="+mj-cs"/>
            </a:endParaRPr>
          </a:p>
          <a:p>
            <a:r>
              <a:rPr lang="th-TH" sz="1600" dirty="0">
                <a:solidFill>
                  <a:schemeClr val="tx2"/>
                </a:solidFill>
                <a:cs typeface="+mj-cs"/>
              </a:rPr>
              <a:t>  5. โรงเรียนบ้าน</a:t>
            </a:r>
            <a:r>
              <a:rPr lang="th-TH" sz="1600" dirty="0" err="1">
                <a:solidFill>
                  <a:schemeClr val="tx2"/>
                </a:solidFill>
                <a:cs typeface="+mj-cs"/>
              </a:rPr>
              <a:t>อุ่ม</a:t>
            </a:r>
            <a:r>
              <a:rPr lang="th-TH" sz="1600" dirty="0">
                <a:solidFill>
                  <a:schemeClr val="tx2"/>
                </a:solidFill>
                <a:cs typeface="+mj-cs"/>
              </a:rPr>
              <a:t>ยางหนองดั่ง  </a:t>
            </a:r>
            <a:endParaRPr lang="en-US" sz="1600" dirty="0">
              <a:solidFill>
                <a:schemeClr val="tx2"/>
              </a:solidFill>
              <a:cs typeface="+mj-cs"/>
            </a:endParaRPr>
          </a:p>
          <a:p>
            <a:r>
              <a:rPr lang="th-TH" sz="1600" dirty="0">
                <a:solidFill>
                  <a:schemeClr val="tx2"/>
                </a:solidFill>
                <a:cs typeface="+mj-cs"/>
              </a:rPr>
              <a:t>  6.โรงเรียนบ้านดอนแดงนาโนน </a:t>
            </a:r>
            <a:endParaRPr lang="en-US" sz="1600" dirty="0">
              <a:solidFill>
                <a:schemeClr val="tx2"/>
              </a:solidFill>
              <a:cs typeface="+mj-cs"/>
            </a:endParaRPr>
          </a:p>
          <a:p>
            <a:r>
              <a:rPr lang="th-TH" sz="1600" dirty="0">
                <a:solidFill>
                  <a:schemeClr val="tx2"/>
                </a:solidFill>
                <a:cs typeface="+mj-cs"/>
              </a:rPr>
              <a:t>  7.โรงเรียนบ้านนาแวงหนองหัวลิง </a:t>
            </a:r>
            <a:endParaRPr lang="en-US" sz="1600" dirty="0">
              <a:solidFill>
                <a:schemeClr val="tx2"/>
              </a:solidFill>
              <a:cs typeface="+mj-cs"/>
            </a:endParaRPr>
          </a:p>
          <a:p>
            <a:r>
              <a:rPr lang="th-TH" sz="1600" dirty="0">
                <a:solidFill>
                  <a:schemeClr val="tx2"/>
                </a:solidFill>
                <a:cs typeface="+mj-cs"/>
              </a:rPr>
              <a:t>  8.โรงเรียนบ้านโนนหวางโนนก</a:t>
            </a:r>
            <a:r>
              <a:rPr lang="th-TH" sz="1600" dirty="0" err="1">
                <a:solidFill>
                  <a:schemeClr val="tx2"/>
                </a:solidFill>
                <a:cs typeface="+mj-cs"/>
              </a:rPr>
              <a:t>ุง</a:t>
            </a:r>
            <a:r>
              <a:rPr lang="th-TH" sz="1600" dirty="0">
                <a:solidFill>
                  <a:schemeClr val="tx2"/>
                </a:solidFill>
                <a:cs typeface="+mj-cs"/>
              </a:rPr>
              <a:t>  </a:t>
            </a:r>
            <a:endParaRPr lang="en-US" sz="1600" dirty="0">
              <a:solidFill>
                <a:schemeClr val="tx2"/>
              </a:solidFill>
              <a:cs typeface="+mj-cs"/>
            </a:endParaRPr>
          </a:p>
          <a:p>
            <a:r>
              <a:rPr lang="en-US" sz="1600" dirty="0">
                <a:solidFill>
                  <a:schemeClr val="tx2"/>
                </a:solidFill>
                <a:cs typeface="+mj-cs"/>
              </a:rPr>
              <a:t> </a:t>
            </a:r>
          </a:p>
          <a:p>
            <a:r>
              <a:rPr lang="th-TH" sz="1600" b="1" dirty="0">
                <a:solidFill>
                  <a:schemeClr val="tx2"/>
                </a:solidFill>
                <a:cs typeface="+mj-cs"/>
              </a:rPr>
              <a:t>โรงเรียนมัธยมศึกษาจำนวน 1 แห่ง</a:t>
            </a:r>
            <a:endParaRPr lang="en-US" sz="1600" dirty="0">
              <a:solidFill>
                <a:schemeClr val="tx2"/>
              </a:solidFill>
              <a:cs typeface="+mj-cs"/>
            </a:endParaRPr>
          </a:p>
          <a:p>
            <a:r>
              <a:rPr lang="en-US" sz="1600" dirty="0">
                <a:solidFill>
                  <a:schemeClr val="tx2"/>
                </a:solidFill>
                <a:cs typeface="+mj-cs"/>
              </a:rPr>
              <a:t> </a:t>
            </a:r>
            <a:r>
              <a:rPr lang="th-TH" sz="1600" dirty="0">
                <a:solidFill>
                  <a:schemeClr val="tx2"/>
                </a:solidFill>
                <a:cs typeface="+mj-cs"/>
              </a:rPr>
              <a:t>โรงเรียน ศรีคุณ</a:t>
            </a:r>
            <a:r>
              <a:rPr lang="th-TH" sz="1600" dirty="0" err="1">
                <a:solidFill>
                  <a:schemeClr val="tx2"/>
                </a:solidFill>
                <a:cs typeface="+mj-cs"/>
              </a:rPr>
              <a:t>วิทย</a:t>
            </a:r>
            <a:r>
              <a:rPr lang="th-TH" sz="1600" dirty="0">
                <a:solidFill>
                  <a:schemeClr val="tx2"/>
                </a:solidFill>
                <a:cs typeface="+mj-cs"/>
              </a:rPr>
              <a:t>บัลลังก์</a:t>
            </a:r>
            <a:endParaRPr lang="en-US" sz="1600" dirty="0">
              <a:solidFill>
                <a:schemeClr val="tx2"/>
              </a:solidFill>
              <a:cs typeface="+mj-cs"/>
            </a:endParaRPr>
          </a:p>
          <a:p>
            <a:pPr algn="ctr"/>
            <a:endParaRPr lang="th-TH" sz="1400" dirty="0">
              <a:solidFill>
                <a:srgbClr val="002060"/>
              </a:solidFill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457AB13-CEC1-4A2E-8A6E-D2BBCA8CE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" y="1629379"/>
            <a:ext cx="2549025" cy="1934509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AD7D975-BC9B-49F1-B63A-376A573ECF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9" y="3818469"/>
            <a:ext cx="2356627" cy="2564050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1AF49CBD-58C0-4180-A5FE-C9038C6D65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860" y="6203149"/>
            <a:ext cx="4143404" cy="2762270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8EE25F99-785C-4149-B3F3-AC5BE22B3CA1}"/>
              </a:ext>
            </a:extLst>
          </p:cNvPr>
          <p:cNvSpPr/>
          <p:nvPr/>
        </p:nvSpPr>
        <p:spPr>
          <a:xfrm>
            <a:off x="241812" y="212145"/>
            <a:ext cx="55634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th-TH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            รายงานผลการปฏิบัติงาน ประจำปีงบประมาณ พ.ศ. 2565 / 3</a:t>
            </a:r>
            <a:endParaRPr lang="th-TH" sz="1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BC769BFA-DCF9-460D-9F15-EA484B417C76}"/>
              </a:ext>
            </a:extLst>
          </p:cNvPr>
          <p:cNvSpPr txBox="1"/>
          <p:nvPr/>
        </p:nvSpPr>
        <p:spPr>
          <a:xfrm>
            <a:off x="2996952" y="539552"/>
            <a:ext cx="3384376" cy="7488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BD8755D6-E019-45F0-9A73-CDA4A8E51A55}"/>
              </a:ext>
            </a:extLst>
          </p:cNvPr>
          <p:cNvSpPr txBox="1"/>
          <p:nvPr/>
        </p:nvSpPr>
        <p:spPr>
          <a:xfrm>
            <a:off x="2996952" y="986403"/>
            <a:ext cx="3528392" cy="7171194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โรงเรียนระดับมัธยมศึกษา 1  โรงเรียน คือ โรงเรียนศรีคูณ</a:t>
            </a:r>
            <a:r>
              <a:rPr lang="th-TH" sz="2000" dirty="0" err="1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วิทย</a:t>
            </a:r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บัง</a:t>
            </a:r>
            <a:r>
              <a:rPr lang="th-TH" sz="2000" dirty="0" err="1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ลั</a:t>
            </a:r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งก์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ศูนย์พัฒนาเด็กเล็ก  จำนวน 5 แห่ง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1.ศูนย์พัฒนาเด็กเล็กบ้านสร้อย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2.ศูนย์พัฒนาเด็กเล็กวัดโพธิ์ศรี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3.ศูนย์พัฒนาเด็กวัดสว่างบ้าน</a:t>
            </a:r>
            <a:r>
              <a:rPr lang="th-TH" sz="2000" dirty="0" err="1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อุ่ม</a:t>
            </a:r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ยาง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4.ศูนย์พัฒนาเด็กเล็กวัดศรีมงคล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5.ศูนย์พัฒนาเด็กเล็ก อบต.จานลาน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สภาพทางสังคม  ราษฎรส่วนใหญ่นับถือศาสนาพุทธ และมีวัดในตำบล 11 แห่ง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1.วัดทุ่งสว่าง          2.วัดโพธิ์ศรี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3.วัดอรัญญไพศาล    4.วัดเกษร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5.วัดศรีมงคล         6.</a:t>
            </a:r>
            <a:r>
              <a:rPr lang="th-TH" sz="2000" dirty="0" err="1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วัดส่</a:t>
            </a:r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วาง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7.วัดตรีอรุณรัตน์      8.วัดศรีอุดม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9.วัดแสงอรุณ         10.วัดนาโนน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11.วัดสี่แยกเรืองฤทธิ์วนาราม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ที่พักสัง</a:t>
            </a:r>
            <a:r>
              <a:rPr lang="th-TH" sz="2000" dirty="0" err="1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ฆ์</a:t>
            </a:r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/วัดป่า  จำนวน 6 แห่ง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1.ที่พักสงฆ์บ้านโนนหวาง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2.ที่พักสงฆ์บ้านโนนก</a:t>
            </a:r>
            <a:r>
              <a:rPr lang="th-TH" sz="2000" dirty="0" err="1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ุง</a:t>
            </a:r>
            <a:endParaRPr lang="th-TH" sz="2000" dirty="0">
              <a:solidFill>
                <a:schemeClr val="tx2">
                  <a:lumMod val="75000"/>
                </a:schemeClr>
              </a:solidFill>
              <a:latin typeface="TH Charm of AU" panose="020B0500040200020003" pitchFamily="34" charset="-34"/>
              <a:cs typeface="TH Charm of AU" panose="020B0500040200020003" pitchFamily="34" charset="-34"/>
            </a:endParaRP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3.ที่พักสงฆ์หลวงปู่หลักคำ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4.ที่พักสัง</a:t>
            </a:r>
            <a:r>
              <a:rPr lang="th-TH" sz="2000" dirty="0" err="1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ฆ์</a:t>
            </a:r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ดอนป่าช้า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5.ที่พักสงฆ์ปัจฉิมวาส</a:t>
            </a:r>
          </a:p>
          <a:p>
            <a:r>
              <a:rPr lang="th-TH" sz="2000" dirty="0">
                <a:solidFill>
                  <a:schemeClr val="tx2">
                    <a:lumMod val="75000"/>
                  </a:schemeClr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6.ที่พักสงฆ์บ้านดอนแดง</a:t>
            </a: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8E737218-8A47-419E-A5D2-14FB664E1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2123728"/>
            <a:ext cx="2708920" cy="1805506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26666BFC-E5EB-4A46-97AB-E9C0D3995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9" y="4359798"/>
            <a:ext cx="2708258" cy="1805505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5A2E2D9A-5124-40F9-8D79-59631D1FCC10}"/>
              </a:ext>
            </a:extLst>
          </p:cNvPr>
          <p:cNvSpPr/>
          <p:nvPr/>
        </p:nvSpPr>
        <p:spPr>
          <a:xfrm>
            <a:off x="241812" y="212145"/>
            <a:ext cx="55634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th-TH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            รายงานผลการปฏิบัติงาน ประจำปีงบประมาณ พ.ศ. 2565 / 4</a:t>
            </a:r>
            <a:endParaRPr lang="th-TH" sz="1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9329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8EE8950-50A8-453C-8182-146B0508DFE3}"/>
              </a:ext>
            </a:extLst>
          </p:cNvPr>
          <p:cNvSpPr txBox="1"/>
          <p:nvPr/>
        </p:nvSpPr>
        <p:spPr>
          <a:xfrm>
            <a:off x="3068960" y="741112"/>
            <a:ext cx="439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dirty="0">
                <a:solidFill>
                  <a:srgbClr val="FFFF00"/>
                </a:solidFill>
                <a:latin typeface="TH Charm of AU" panose="020B0500040200020003" pitchFamily="34" charset="-34"/>
                <a:cs typeface="TH Charm of AU" panose="020B0500040200020003" pitchFamily="34" charset="-34"/>
              </a:rPr>
              <a:t>งานกิจการสภาอบต.จานลาน</a:t>
            </a:r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E4556F98-0E77-41CC-A9AF-70EB28BB1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1" b="89049" l="3429" r="100000">
                        <a14:backgroundMark x1="13143" y1="20173" x2="26000" y2="9798"/>
                        <a14:backgroundMark x1="10000" y1="10663" x2="16571" y2="4323"/>
                        <a14:backgroundMark x1="27714" y1="4899" x2="64857" y2="3746"/>
                        <a14:backgroundMark x1="23429" y1="4611" x2="14000" y2="11239"/>
                        <a14:backgroundMark x1="10857" y1="19020" x2="10286" y2="25937"/>
                        <a14:backgroundMark x1="9714" y1="30259" x2="7714" y2="36023"/>
                        <a14:backgroundMark x1="8286" y1="38040" x2="8286" y2="38040"/>
                        <a14:backgroundMark x1="96000" y1="46110" x2="99143" y2="46110"/>
                        <a14:backgroundMark x1="8286" y1="35159" x2="8286" y2="35159"/>
                        <a14:backgroundMark x1="7714" y1="40922" x2="7714" y2="40922"/>
                        <a14:backgroundMark x1="65429" y1="6052" x2="72857" y2="5764"/>
                        <a14:backgroundMark x1="74000" y1="8357" x2="88286" y2="7493"/>
                        <a14:backgroundMark x1="81429" y1="10951" x2="84857" y2="18444"/>
                        <a14:backgroundMark x1="87714" y1="21614" x2="89143" y2="29971"/>
                        <a14:backgroundMark x1="90000" y1="32853" x2="92857" y2="38617"/>
                        <a14:backgroundMark x1="91143" y1="38905" x2="91143" y2="65418"/>
                        <a14:backgroundMark x1="8286" y1="35447" x2="8286" y2="35447"/>
                        <a14:backgroundMark x1="8286" y1="50720" x2="8571" y2="85591"/>
                        <a14:backgroundMark x1="12571" y1="76369" x2="18286" y2="89337"/>
                        <a14:backgroundMark x1="17714" y1="80403" x2="29714" y2="85591"/>
                        <a14:backgroundMark x1="32286" y1="85303" x2="39714" y2="85591"/>
                        <a14:backgroundMark x1="40000" y1="85303" x2="65429" y2="87896"/>
                        <a14:backgroundMark x1="77143" y1="82709" x2="41143" y2="87320"/>
                        <a14:backgroundMark x1="79714" y1="80692" x2="87429" y2="69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1365281"/>
            <a:ext cx="1699201" cy="1684636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6D39E10-6F24-421C-BAE8-01E0FD657C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1" y="3049917"/>
            <a:ext cx="6433297" cy="3422466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33C0F5D7-C12B-4F68-9BF6-B2DC8916FD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7002528"/>
            <a:ext cx="2952328" cy="1968219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A8B87DA-4BFE-40B4-A907-4073CA02DE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16" y="6968721"/>
            <a:ext cx="3168352" cy="1776197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ED42E8C1-66C2-49CE-855A-FA907DFB04B2}"/>
              </a:ext>
            </a:extLst>
          </p:cNvPr>
          <p:cNvSpPr/>
          <p:nvPr/>
        </p:nvSpPr>
        <p:spPr>
          <a:xfrm>
            <a:off x="241812" y="212145"/>
            <a:ext cx="55634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th-TH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            รายงานผลการปฏิบัติงาน ประจำปีงบประมาณ พ.ศ. 2565 / 5</a:t>
            </a:r>
            <a:endParaRPr lang="th-TH" sz="1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2275595-BD9D-44E6-999C-6E44095706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6" y="5126187"/>
            <a:ext cx="4963512" cy="33653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D12531AC-460A-45C2-9C8E-D4301EC13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92" y="2195736"/>
            <a:ext cx="3108892" cy="25250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323B75A0-6985-4523-9FEF-8DF6A11735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2195736"/>
            <a:ext cx="3090031" cy="25691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E4BBF05-6B60-41D6-A0AC-FE4E0FF7525D}"/>
              </a:ext>
            </a:extLst>
          </p:cNvPr>
          <p:cNvSpPr txBox="1"/>
          <p:nvPr/>
        </p:nvSpPr>
        <p:spPr>
          <a:xfrm>
            <a:off x="512676" y="880278"/>
            <a:ext cx="6228692" cy="954107"/>
          </a:xfrm>
          <a:prstGeom prst="rect">
            <a:avLst/>
          </a:prstGeom>
          <a:solidFill>
            <a:srgbClr val="23D8F1"/>
          </a:solidFill>
        </p:spPr>
        <p:txBody>
          <a:bodyPr wrap="square" rtlCol="0">
            <a:spAutoFit/>
          </a:bodyPr>
          <a:lstStyle/>
          <a:p>
            <a:r>
              <a:rPr lang="th-TH" dirty="0">
                <a:latin typeface="AngsanaDSE" panose="02020603050405020304" pitchFamily="18" charset="0"/>
              </a:rPr>
              <a:t>โครงการปรับสภาพแวดล้อมและสิ่งอำนวยความสะดวกของผู้สูงอายุให้เหมาะสมและปลอดภัย ประจำปีงบประมาณ </a:t>
            </a:r>
            <a:r>
              <a:rPr lang="en-US" dirty="0">
                <a:latin typeface="AngsanaDSE" panose="02020603050405020304" pitchFamily="18" charset="0"/>
              </a:rPr>
              <a:t>2565</a:t>
            </a:r>
            <a:endParaRPr lang="th-TH" dirty="0">
              <a:latin typeface="AngsanaDSE" panose="02020603050405020304" pitchFamily="18" charset="0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0496ABBF-EA46-4567-B8DF-4EF708B1481F}"/>
              </a:ext>
            </a:extLst>
          </p:cNvPr>
          <p:cNvSpPr/>
          <p:nvPr/>
        </p:nvSpPr>
        <p:spPr>
          <a:xfrm>
            <a:off x="241812" y="212145"/>
            <a:ext cx="55634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th-TH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            รายงานผลการปฏิบัติงาน ประจำปีงบประมาณ พ.ศ. 2565 / 6</a:t>
            </a:r>
            <a:endParaRPr lang="th-TH" sz="1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8756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C02A0D1D-B72A-45AD-9CED-44500DFF8644}"/>
              </a:ext>
            </a:extLst>
          </p:cNvPr>
          <p:cNvSpPr txBox="1"/>
          <p:nvPr/>
        </p:nvSpPr>
        <p:spPr>
          <a:xfrm>
            <a:off x="980728" y="899592"/>
            <a:ext cx="5472608" cy="707886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dirty="0"/>
              <a:t>โครงการพัฒนาความเป็นอยู่ของผู้ด้อยโอกาสและประชาชนตำบลจานลานมุ่งพัฒนาด้านคุณภาพชีวิตส่งเสริมสนับสนุนการศึกษาอบรมและฝึกอาชีพ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DA579A2-C316-47EB-8707-F0C9D4FFA469}"/>
              </a:ext>
            </a:extLst>
          </p:cNvPr>
          <p:cNvSpPr txBox="1"/>
          <p:nvPr/>
        </p:nvSpPr>
        <p:spPr>
          <a:xfrm>
            <a:off x="172987" y="5770193"/>
            <a:ext cx="2994512" cy="400110"/>
          </a:xfrm>
          <a:prstGeom prst="rect">
            <a:avLst/>
          </a:prstGeom>
          <a:solidFill>
            <a:schemeClr val="accent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dirty="0"/>
              <a:t>โครงการอบรมให้ความรู้แก่ประชาชน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6564D2F-E5D0-43A3-8CA5-EC2E6B72B2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31" y="2267744"/>
            <a:ext cx="3174913" cy="27968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32A71AB6-8899-43BA-B579-A0499BEAD0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38" y="5770192"/>
            <a:ext cx="3103197" cy="279681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072468A2-9284-4FC2-BEBF-53AE236D95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/>
          <a:stretch/>
        </p:blipFill>
        <p:spPr>
          <a:xfrm>
            <a:off x="231728" y="6608842"/>
            <a:ext cx="2994512" cy="247014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BFC0D366-71E1-4C59-BCC7-16C24879DC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13915"/>
          <a:stretch/>
        </p:blipFill>
        <p:spPr>
          <a:xfrm>
            <a:off x="148285" y="2267744"/>
            <a:ext cx="2913044" cy="257175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94B1BCB-0F52-404D-9C15-5DDA11815612}"/>
              </a:ext>
            </a:extLst>
          </p:cNvPr>
          <p:cNvSpPr/>
          <p:nvPr/>
        </p:nvSpPr>
        <p:spPr>
          <a:xfrm>
            <a:off x="241812" y="212145"/>
            <a:ext cx="55634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th-TH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DuSit" pitchFamily="2" charset="-34"/>
                <a:cs typeface="DSN DuSit" pitchFamily="2" charset="-34"/>
              </a:rPr>
              <a:t>            รายงานผลการปฏิบัติงาน ประจำปีงบประมาณ พ.ศ. 2565 / 7</a:t>
            </a:r>
            <a:endParaRPr lang="th-TH" sz="1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DuSit" pitchFamily="2" charset="-34"/>
              <a:cs typeface="DSN DuS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8366627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17382</TotalTime>
  <Words>1365</Words>
  <Application>Microsoft Office PowerPoint</Application>
  <PresentationFormat>นำเสนอทางหน้าจอ (4:3)</PresentationFormat>
  <Paragraphs>254</Paragraphs>
  <Slides>18</Slides>
  <Notes>4</Notes>
  <HiddenSlides>0</HiddenSlides>
  <MMClips>0</MMClips>
  <ScaleCrop>false</ScaleCrop>
  <HeadingPairs>
    <vt:vector size="8" baseType="variant">
      <vt:variant>
        <vt:lpstr>ฟอนต์ที่ถูกใช้</vt:lpstr>
      </vt:variant>
      <vt:variant>
        <vt:i4>17</vt:i4>
      </vt:variant>
      <vt:variant>
        <vt:lpstr>ธีม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ชื่อเรื่องสไลด์</vt:lpstr>
      </vt:variant>
      <vt:variant>
        <vt:i4>18</vt:i4>
      </vt:variant>
    </vt:vector>
  </HeadingPairs>
  <TitlesOfParts>
    <vt:vector size="37" baseType="lpstr">
      <vt:lpstr>AngsanaDSE</vt:lpstr>
      <vt:lpstr>Arial</vt:lpstr>
      <vt:lpstr>Calibri</vt:lpstr>
      <vt:lpstr>DSN Cologne</vt:lpstr>
      <vt:lpstr>DSN DuSit</vt:lpstr>
      <vt:lpstr>DSN PatPong Extend</vt:lpstr>
      <vt:lpstr>DSN Poppy</vt:lpstr>
      <vt:lpstr>DSN SukSaWat</vt:lpstr>
      <vt:lpstr>DSN ThaiRat</vt:lpstr>
      <vt:lpstr>DSN WiSaKa</vt:lpstr>
      <vt:lpstr>Hang 'Em 2</vt:lpstr>
      <vt:lpstr>Microsoft Sans Serif</vt:lpstr>
      <vt:lpstr>TH Baijam</vt:lpstr>
      <vt:lpstr>TH Charm of AU</vt:lpstr>
      <vt:lpstr>TH SarabunIT๙</vt:lpstr>
      <vt:lpstr>TH SarabunPSK</vt:lpstr>
      <vt:lpstr>TH Srisakdi</vt:lpstr>
      <vt:lpstr>ชุดรูปแบบของ Office</vt:lpstr>
      <vt:lpstr>งานนำเสนอ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KKD Windows 7 V.3</dc:creator>
  <cp:lastModifiedBy>USER</cp:lastModifiedBy>
  <cp:revision>748</cp:revision>
  <cp:lastPrinted>2023-02-01T05:35:13Z</cp:lastPrinted>
  <dcterms:created xsi:type="dcterms:W3CDTF">2015-10-16T04:06:13Z</dcterms:created>
  <dcterms:modified xsi:type="dcterms:W3CDTF">2023-02-16T02:37:12Z</dcterms:modified>
</cp:coreProperties>
</file>